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55A1-C54B-4010-A3E0-429A39ACADC8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C1B75A-A8DB-441B-8F26-F1E0F09D3D0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55A1-C54B-4010-A3E0-429A39ACADC8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1B75A-A8DB-441B-8F26-F1E0F09D3D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55A1-C54B-4010-A3E0-429A39ACADC8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1B75A-A8DB-441B-8F26-F1E0F09D3D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55A1-C54B-4010-A3E0-429A39ACADC8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1B75A-A8DB-441B-8F26-F1E0F09D3D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55A1-C54B-4010-A3E0-429A39ACADC8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1B75A-A8DB-441B-8F26-F1E0F09D3D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55A1-C54B-4010-A3E0-429A39ACADC8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1B75A-A8DB-441B-8F26-F1E0F09D3D0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55A1-C54B-4010-A3E0-429A39ACADC8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1B75A-A8DB-441B-8F26-F1E0F09D3D0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55A1-C54B-4010-A3E0-429A39ACADC8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1B75A-A8DB-441B-8F26-F1E0F09D3D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55A1-C54B-4010-A3E0-429A39ACADC8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1B75A-A8DB-441B-8F26-F1E0F09D3D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55A1-C54B-4010-A3E0-429A39ACADC8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1B75A-A8DB-441B-8F26-F1E0F09D3D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55A1-C54B-4010-A3E0-429A39ACADC8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1B75A-A8DB-441B-8F26-F1E0F09D3D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573055A1-C54B-4010-A3E0-429A39ACADC8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FC1B75A-A8DB-441B-8F26-F1E0F09D3D0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81000"/>
            <a:ext cx="7696200" cy="91237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2-Variable Statistics Lesson 1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" y="1524000"/>
            <a:ext cx="8763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	Bob measured the heights of 63 students. After analysis, he conjectured that the height, </a:t>
            </a:r>
            <a:r>
              <a:rPr lang="en-US" sz="2800" b="1" i="1" dirty="0"/>
              <a:t>H</a:t>
            </a:r>
            <a:r>
              <a:rPr lang="en-US" sz="2800" b="1" dirty="0"/>
              <a:t>, of the students could be modelled by a normal distribution with mean 166.5 cm and standard deviation 5 cm.</a:t>
            </a:r>
          </a:p>
          <a:p>
            <a:pPr lvl="0"/>
            <a:r>
              <a:rPr lang="en-US" sz="2800" b="1" dirty="0"/>
              <a:t>Based on this assumption, estimate the number of these students whose height is at least 170 cm.</a:t>
            </a:r>
          </a:p>
          <a:p>
            <a:pPr lvl="0"/>
            <a:r>
              <a:rPr lang="en-US" sz="2800" b="1" dirty="0"/>
              <a:t>The probability of being taller than </a:t>
            </a:r>
            <a:r>
              <a:rPr lang="en-US" sz="2800" b="1" i="1" dirty="0"/>
              <a:t>d</a:t>
            </a:r>
            <a:r>
              <a:rPr lang="en-US" sz="2800" b="1" dirty="0"/>
              <a:t> is 0.20.  Find the value of </a:t>
            </a:r>
            <a:r>
              <a:rPr lang="en-US" sz="2800" b="1" i="1" dirty="0"/>
              <a:t>d</a:t>
            </a:r>
            <a:r>
              <a:rPr lang="en-US" sz="2800" b="1" dirty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4038495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304801"/>
            <a:ext cx="815340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Today I will learn to…</a:t>
            </a:r>
          </a:p>
          <a:p>
            <a:pPr lvl="0"/>
            <a:r>
              <a:rPr lang="en-US" sz="2800" b="1" dirty="0"/>
              <a:t>define key elements of 2-variable statistics.</a:t>
            </a:r>
          </a:p>
          <a:p>
            <a:r>
              <a:rPr lang="en-US" sz="2800" b="1" dirty="0"/>
              <a:t> </a:t>
            </a:r>
          </a:p>
          <a:p>
            <a:r>
              <a:rPr lang="en-US" sz="2800" b="1" u="sng" dirty="0"/>
              <a:t>Success Criteria</a:t>
            </a:r>
            <a:r>
              <a:rPr lang="en-US" sz="2800" b="1" dirty="0"/>
              <a:t>: </a:t>
            </a:r>
          </a:p>
          <a:p>
            <a:r>
              <a:rPr lang="en-US" sz="2800" b="1" dirty="0"/>
              <a:t>I will know I am successful when I can…</a:t>
            </a:r>
          </a:p>
          <a:p>
            <a:pPr lvl="0"/>
            <a:r>
              <a:rPr lang="en-US" sz="2800" b="1" dirty="0"/>
              <a:t>identify properties of displayed 2-variable statistical data.</a:t>
            </a:r>
          </a:p>
          <a:p>
            <a:r>
              <a:rPr lang="en-US" sz="2800" b="1" dirty="0"/>
              <a:t> </a:t>
            </a:r>
          </a:p>
          <a:p>
            <a:r>
              <a:rPr lang="en-US" sz="2800" b="1" u="sng" dirty="0"/>
              <a:t>Approaches to Learning</a:t>
            </a:r>
            <a:r>
              <a:rPr lang="en-US" sz="2800" b="1" dirty="0"/>
              <a:t>:</a:t>
            </a:r>
          </a:p>
          <a:p>
            <a:pPr lvl="0"/>
            <a:r>
              <a:rPr lang="en-US" sz="2800" b="1" dirty="0"/>
              <a:t>Communication Skills</a:t>
            </a:r>
          </a:p>
          <a:p>
            <a:r>
              <a:rPr lang="en-US" u="sng" dirty="0"/>
              <a:t/>
            </a:r>
            <a:br>
              <a:rPr lang="en-US" u="sng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23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81000"/>
            <a:ext cx="7620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/>
              <a:t>Terms and Notation:</a:t>
            </a:r>
            <a:endParaRPr lang="en-US" sz="2800" b="1" dirty="0"/>
          </a:p>
          <a:p>
            <a:r>
              <a:rPr lang="en-US" sz="2800" b="1" dirty="0"/>
              <a:t> </a:t>
            </a:r>
          </a:p>
          <a:p>
            <a:r>
              <a:rPr lang="en-US" sz="2800" b="1" dirty="0"/>
              <a:t>2-Variable Statistics:</a:t>
            </a:r>
          </a:p>
          <a:p>
            <a:pPr lvl="0"/>
            <a:r>
              <a:rPr lang="en-US" sz="2800" b="1" dirty="0"/>
              <a:t>When plotting two variable statistics, the independent variable goes on the </a:t>
            </a:r>
            <a:r>
              <a:rPr lang="en-US" sz="2800" b="1" i="1" dirty="0"/>
              <a:t>x</a:t>
            </a:r>
            <a:r>
              <a:rPr lang="en-US" sz="2800" b="1" dirty="0"/>
              <a:t>-axis and the dependent variable goes on the </a:t>
            </a:r>
            <a:r>
              <a:rPr lang="en-US" sz="2800" b="1" i="1" dirty="0"/>
              <a:t>y</a:t>
            </a:r>
            <a:r>
              <a:rPr lang="en-US" sz="2800" b="1" dirty="0"/>
              <a:t>-axis. </a:t>
            </a:r>
          </a:p>
        </p:txBody>
      </p:sp>
    </p:spTree>
    <p:extLst>
      <p:ext uri="{BB962C8B-B14F-4D97-AF65-F5344CB8AC3E}">
        <p14:creationId xmlns:p14="http://schemas.microsoft.com/office/powerpoint/2010/main" val="2295864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76201"/>
            <a:ext cx="81534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Correlation: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/>
              <a:t>For a generally </a:t>
            </a:r>
            <a:r>
              <a:rPr lang="en-US" sz="2800" i="1" dirty="0"/>
              <a:t>upward </a:t>
            </a:r>
            <a:r>
              <a:rPr lang="en-US" sz="2800" dirty="0"/>
              <a:t> trend we say the correlation is positive.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/>
              <a:t>For a generally </a:t>
            </a:r>
            <a:r>
              <a:rPr lang="en-US" sz="2800" i="1" dirty="0"/>
              <a:t>downward </a:t>
            </a:r>
            <a:r>
              <a:rPr lang="en-US" sz="2800" dirty="0"/>
              <a:t> trend we say the correlation is negative.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/>
              <a:t>For </a:t>
            </a:r>
            <a:r>
              <a:rPr lang="en-US" sz="2800" i="1" dirty="0"/>
              <a:t>randomly scattered</a:t>
            </a:r>
            <a:r>
              <a:rPr lang="en-US" sz="2800" dirty="0"/>
              <a:t> points (with no upward or downward trend) there is usually no correlation.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/>
              <a:t>When variables are related so that if one is changed the other changes, we say a causal relationship exists.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/>
              <a:t>There is a positive correlation if an increase in one variable results in the increase of the other in a linear manner.  The opposite would be a negative correlation.</a:t>
            </a:r>
          </a:p>
        </p:txBody>
      </p:sp>
    </p:spTree>
    <p:extLst>
      <p:ext uri="{BB962C8B-B14F-4D97-AF65-F5344CB8AC3E}">
        <p14:creationId xmlns:p14="http://schemas.microsoft.com/office/powerpoint/2010/main" val="266405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73" y="1295400"/>
            <a:ext cx="9059055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3283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8638" y="368395"/>
            <a:ext cx="64770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360363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360363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360363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360363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360363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0363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0363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0363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0363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Best Fit:</a:t>
            </a:r>
            <a:endParaRPr kumimoji="0" lang="en-US" altLang="en-US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0363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	When creating a best-fit line by eye, we use the mean-mean value (sometimes referred to as the mean distribution), a point found taking the mean of the </a:t>
            </a:r>
            <a:r>
              <a:rPr kumimoji="0" lang="en-US" alt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values and the mean of the </a:t>
            </a:r>
            <a:r>
              <a:rPr kumimoji="0" lang="en-US" alt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values: </a:t>
            </a:r>
            <a:endParaRPr kumimoji="0" lang="en-US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0" y="457200"/>
          <a:ext cx="541338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3" imgW="368140" imgH="215806" progId="Equation.3">
                  <p:embed/>
                </p:oleObj>
              </mc:Choice>
              <mc:Fallback>
                <p:oleObj name="Equation" r:id="rId3" imgW="368140" imgH="215806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57200"/>
                        <a:ext cx="541338" cy="3127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769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542817" y="2362200"/>
                <a:ext cx="1819280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4800" b="1" i="1" smtClean="0"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̅"/>
                              <m:ctrlPr>
                                <a:rPr lang="en-US" sz="4800" b="1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4800" b="1" i="1" smtClean="0">
                                  <a:latin typeface="Cambria Math"/>
                                </a:rPr>
                                <m:t>𝒙</m:t>
                              </m:r>
                            </m:e>
                          </m:acc>
                          <m:r>
                            <a:rPr lang="en-US" sz="4800" b="1" i="1" smtClean="0">
                              <a:latin typeface="Cambria Math"/>
                            </a:rPr>
                            <m:t>,</m:t>
                          </m:r>
                          <m:acc>
                            <m:accPr>
                              <m:chr m:val="̅"/>
                              <m:ctrlPr>
                                <a:rPr lang="en-US" sz="4800" b="1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4800" b="1" i="1" smtClean="0">
                                  <a:latin typeface="Cambria Math"/>
                                </a:rPr>
                                <m:t>𝒚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en-US" sz="4800" b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2817" y="2362200"/>
                <a:ext cx="1819280" cy="83099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736066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10</TotalTime>
  <Words>126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Perspective</vt:lpstr>
      <vt:lpstr>Equation</vt:lpstr>
      <vt:lpstr>2-Variable Statistics Lesson 1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2-Variable Statistics Lesson 1</dc:title>
  <dc:creator>Windows User</dc:creator>
  <cp:lastModifiedBy>Windows User</cp:lastModifiedBy>
  <cp:revision>3</cp:revision>
  <dcterms:created xsi:type="dcterms:W3CDTF">2015-10-15T15:01:15Z</dcterms:created>
  <dcterms:modified xsi:type="dcterms:W3CDTF">2015-10-19T18:12:42Z</dcterms:modified>
</cp:coreProperties>
</file>