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20A28-A9C2-4863-9AE2-2DDDB5100E6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A7-A802-44EE-B241-729B1DC52DB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20A28-A9C2-4863-9AE2-2DDDB5100E6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A7-A802-44EE-B241-729B1DC52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20A28-A9C2-4863-9AE2-2DDDB5100E6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A7-A802-44EE-B241-729B1DC52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20A28-A9C2-4863-9AE2-2DDDB5100E6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A7-A802-44EE-B241-729B1DC52D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20A28-A9C2-4863-9AE2-2DDDB5100E6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A7-A802-44EE-B241-729B1DC52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20A28-A9C2-4863-9AE2-2DDDB5100E6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A7-A802-44EE-B241-729B1DC52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20A28-A9C2-4863-9AE2-2DDDB5100E6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A7-A802-44EE-B241-729B1DC52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20A28-A9C2-4863-9AE2-2DDDB5100E6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A7-A802-44EE-B241-729B1DC52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20A28-A9C2-4863-9AE2-2DDDB5100E6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A7-A802-44EE-B241-729B1DC52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20A28-A9C2-4863-9AE2-2DDDB5100E6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A7-A802-44EE-B241-729B1DC52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20A28-A9C2-4863-9AE2-2DDDB5100E6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A7-A802-44EE-B241-729B1DC52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5320A28-A9C2-4863-9AE2-2DDDB5100E6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B1A56A7-A802-44EE-B241-729B1DC52DB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47912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43" y="2057400"/>
            <a:ext cx="87344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42" y="2819400"/>
            <a:ext cx="5453457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 descr="C:\Users\mooremx1\AppData\Local\Microsoft\Windows\Temporary Internet Files\Content.IE5\33IUIAGT\Vintage-Ice-Skating-Images-2-GraphicsFairy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771900"/>
            <a:ext cx="1931831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2473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329514"/>
            <a:ext cx="8839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Learning intentions</a:t>
            </a:r>
            <a:r>
              <a:rPr lang="en-US" sz="3200" b="1" dirty="0"/>
              <a:t>: </a:t>
            </a:r>
          </a:p>
          <a:p>
            <a:r>
              <a:rPr lang="en-US" sz="3200" b="1" dirty="0"/>
              <a:t>Today I will learn to…</a:t>
            </a:r>
          </a:p>
          <a:p>
            <a:pPr lvl="0"/>
            <a:r>
              <a:rPr lang="en-US" sz="3200" b="1" dirty="0" smtClean="0"/>
              <a:t>Define and use Pearson’s correlation coefficient</a:t>
            </a:r>
            <a:endParaRPr lang="en-US" sz="3200" b="1" dirty="0"/>
          </a:p>
          <a:p>
            <a:r>
              <a:rPr lang="en-US" sz="3200" b="1" dirty="0"/>
              <a:t> </a:t>
            </a:r>
          </a:p>
          <a:p>
            <a:r>
              <a:rPr lang="en-US" sz="3200" b="1" u="sng" dirty="0"/>
              <a:t>Success Criteria</a:t>
            </a:r>
            <a:r>
              <a:rPr lang="en-US" sz="3200" b="1" dirty="0"/>
              <a:t>: </a:t>
            </a:r>
          </a:p>
          <a:p>
            <a:r>
              <a:rPr lang="en-US" sz="3200" b="1" dirty="0"/>
              <a:t>I will know I am successful when I can…</a:t>
            </a:r>
          </a:p>
          <a:p>
            <a:r>
              <a:rPr lang="en-US" sz="3200" b="1" dirty="0"/>
              <a:t> </a:t>
            </a:r>
          </a:p>
          <a:p>
            <a:r>
              <a:rPr lang="en-US" sz="3200" b="1" u="sng" dirty="0"/>
              <a:t>Approaches to Learning</a:t>
            </a:r>
            <a:r>
              <a:rPr lang="en-US" sz="3200" b="1" dirty="0"/>
              <a:t>:</a:t>
            </a:r>
          </a:p>
          <a:p>
            <a:pPr lvl="0"/>
            <a:r>
              <a:rPr lang="en-US" sz="3200" b="1" dirty="0"/>
              <a:t>Communication Skills</a:t>
            </a:r>
          </a:p>
          <a:p>
            <a:r>
              <a:rPr lang="en-US" u="sng" dirty="0"/>
              <a:t/>
            </a:r>
            <a:br>
              <a:rPr lang="en-US" u="sng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5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In the previous lesson, we began to classify the strength of the correlation between two variables as </a:t>
            </a:r>
            <a:r>
              <a:rPr lang="en-US" sz="2400" b="1" i="1" u="sng" dirty="0" smtClean="0"/>
              <a:t>strong, moderate, or weak</a:t>
            </a:r>
            <a:r>
              <a:rPr lang="en-US" sz="2400" i="1" dirty="0" smtClean="0"/>
              <a:t>.</a:t>
            </a:r>
            <a:endParaRPr lang="en-US" sz="24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3" y="1295400"/>
            <a:ext cx="905905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9050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76200"/>
            <a:ext cx="8839201" cy="93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1447800"/>
            <a:ext cx="8972166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9404" y="3547353"/>
            <a:ext cx="5791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b="1" u="sng" dirty="0" smtClean="0"/>
              <a:t>sign</a:t>
            </a:r>
            <a:r>
              <a:rPr lang="en-US" sz="2800" dirty="0" smtClean="0"/>
              <a:t> of </a:t>
            </a:r>
            <a:r>
              <a:rPr lang="en-US" sz="2800" i="1" dirty="0" smtClean="0"/>
              <a:t>r </a:t>
            </a:r>
            <a:r>
              <a:rPr lang="en-US" sz="2800" dirty="0" smtClean="0"/>
              <a:t>indicates the </a:t>
            </a:r>
            <a:r>
              <a:rPr lang="en-US" sz="2800" b="1" dirty="0" smtClean="0"/>
              <a:t>direction</a:t>
            </a:r>
            <a:r>
              <a:rPr lang="en-US" sz="2800" dirty="0" smtClean="0"/>
              <a:t> of the correlation.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b="1" u="sng" dirty="0" smtClean="0"/>
              <a:t>size</a:t>
            </a:r>
            <a:r>
              <a:rPr lang="en-US" sz="2800" dirty="0" smtClean="0"/>
              <a:t> of </a:t>
            </a:r>
            <a:r>
              <a:rPr lang="en-US" sz="2800" i="1" dirty="0" smtClean="0"/>
              <a:t>r </a:t>
            </a:r>
            <a:r>
              <a:rPr lang="en-US" sz="2800" dirty="0" smtClean="0"/>
              <a:t>indicates the </a:t>
            </a:r>
            <a:r>
              <a:rPr lang="en-US" sz="2800" b="1" dirty="0" smtClean="0"/>
              <a:t>strength</a:t>
            </a:r>
            <a:r>
              <a:rPr lang="en-US" sz="2800" dirty="0" smtClean="0"/>
              <a:t> of the correlation.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443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295275"/>
            <a:ext cx="8372475" cy="626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9693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45443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85" y="2133600"/>
            <a:ext cx="850207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3" descr="C:\Users\mooremx1\AppData\Local\Microsoft\Windows\Temporary Internet Files\Content.IE5\CKYHSR3Q\cellbannedsketch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352800"/>
            <a:ext cx="2173224" cy="230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266366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72</TotalTime>
  <Words>62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dcterms:created xsi:type="dcterms:W3CDTF">2015-10-19T14:16:43Z</dcterms:created>
  <dcterms:modified xsi:type="dcterms:W3CDTF">2015-10-19T15:29:19Z</dcterms:modified>
</cp:coreProperties>
</file>