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0" autoAdjust="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0DA5A-1790-462F-BC4B-7EA6CDC0492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D1584-3142-4B5E-9EED-7460261020F3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0DA5A-1790-462F-BC4B-7EA6CDC0492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D1584-3142-4B5E-9EED-746026102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0DA5A-1790-462F-BC4B-7EA6CDC0492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D1584-3142-4B5E-9EED-746026102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0DA5A-1790-462F-BC4B-7EA6CDC0492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D1584-3142-4B5E-9EED-746026102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0DA5A-1790-462F-BC4B-7EA6CDC0492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D1584-3142-4B5E-9EED-7460261020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0DA5A-1790-462F-BC4B-7EA6CDC0492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D1584-3142-4B5E-9EED-746026102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0DA5A-1790-462F-BC4B-7EA6CDC0492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D1584-3142-4B5E-9EED-7460261020F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0DA5A-1790-462F-BC4B-7EA6CDC0492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D1584-3142-4B5E-9EED-746026102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0DA5A-1790-462F-BC4B-7EA6CDC0492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D1584-3142-4B5E-9EED-746026102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0DA5A-1790-462F-BC4B-7EA6CDC0492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D1584-3142-4B5E-9EED-746026102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130DA5A-1790-462F-BC4B-7EA6CDC0492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8DD1584-3142-4B5E-9EED-746026102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130DA5A-1790-462F-BC4B-7EA6CDC0492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8DD1584-3142-4B5E-9EED-7460261020F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81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Rounded MT Bold" panose="020F0704030504030204" pitchFamily="34" charset="0"/>
              </a:rPr>
              <a:t>2-Variable Statistics Lesson 3</a:t>
            </a:r>
            <a:endParaRPr lang="en-US" sz="2400" b="1" dirty="0">
              <a:latin typeface="Arial Rounded MT Bold" panose="020F07040305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9108173" cy="2121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Users\mooremx1\AppData\Local\Microsoft\Windows\Temporary Internet Files\Content.IE5\49581TI5\sick in bed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029200"/>
            <a:ext cx="2139277" cy="158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657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"/>
            <a:ext cx="86106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Learning intentions</a:t>
            </a:r>
            <a:r>
              <a:rPr lang="en-US" sz="2800" b="1" dirty="0"/>
              <a:t>:</a:t>
            </a:r>
          </a:p>
          <a:p>
            <a:r>
              <a:rPr lang="en-US" sz="2800" b="1" dirty="0"/>
              <a:t>Today I will learn to…</a:t>
            </a:r>
          </a:p>
          <a:p>
            <a:pPr lvl="0"/>
            <a:r>
              <a:rPr lang="en-US" sz="2800" b="1" dirty="0"/>
              <a:t>Use the calculator to find the equation of the line of regression and the correlation coefficient.</a:t>
            </a:r>
          </a:p>
          <a:p>
            <a:pPr lvl="0"/>
            <a:r>
              <a:rPr lang="en-US" sz="2800" b="1" dirty="0"/>
              <a:t>Comment on the reasonableness of a prediction/estimate made with a regression line.</a:t>
            </a:r>
          </a:p>
          <a:p>
            <a:r>
              <a:rPr lang="en-US" sz="2800" b="1" dirty="0"/>
              <a:t> </a:t>
            </a:r>
          </a:p>
          <a:p>
            <a:r>
              <a:rPr lang="en-US" sz="2800" b="1" u="sng" dirty="0"/>
              <a:t>Success Criteria</a:t>
            </a:r>
            <a:r>
              <a:rPr lang="en-US" sz="2800" b="1" dirty="0"/>
              <a:t>: </a:t>
            </a:r>
          </a:p>
          <a:p>
            <a:r>
              <a:rPr lang="en-US" sz="2800" b="1" dirty="0"/>
              <a:t>I will know I am successful when I can…</a:t>
            </a:r>
          </a:p>
          <a:p>
            <a:pPr lvl="0"/>
            <a:r>
              <a:rPr lang="en-US" sz="2800" b="1" dirty="0"/>
              <a:t>Use the equation of the line of regression to make predictions about data and interpret the reasonableness of those predictions.</a:t>
            </a:r>
          </a:p>
          <a:p>
            <a:r>
              <a:rPr lang="en-US" sz="2800" b="1" dirty="0"/>
              <a:t> </a:t>
            </a:r>
          </a:p>
          <a:p>
            <a:r>
              <a:rPr lang="en-US" sz="2800" b="1" u="sng" dirty="0"/>
              <a:t>Approaches to Learning</a:t>
            </a:r>
            <a:r>
              <a:rPr lang="en-US" sz="2800" b="1" dirty="0"/>
              <a:t>: </a:t>
            </a:r>
          </a:p>
          <a:p>
            <a:r>
              <a:rPr lang="en-US" sz="2800" b="1" dirty="0"/>
              <a:t>Thinking Skills</a:t>
            </a:r>
          </a:p>
        </p:txBody>
      </p:sp>
    </p:spTree>
    <p:extLst>
      <p:ext uri="{BB962C8B-B14F-4D97-AF65-F5344CB8AC3E}">
        <p14:creationId xmlns:p14="http://schemas.microsoft.com/office/powerpoint/2010/main" val="345803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327931"/>
              </p:ext>
            </p:extLst>
          </p:nvPr>
        </p:nvGraphicFramePr>
        <p:xfrm>
          <a:off x="914400" y="1828800"/>
          <a:ext cx="7543800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5624"/>
                <a:gridCol w="793986"/>
                <a:gridCol w="796788"/>
                <a:gridCol w="793986"/>
                <a:gridCol w="793986"/>
                <a:gridCol w="796788"/>
                <a:gridCol w="793986"/>
                <a:gridCol w="798656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Science (S)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2400" b="1">
                          <a:effectLst/>
                        </a:rPr>
                        <a:t>23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2400" b="1">
                          <a:effectLst/>
                        </a:rPr>
                        <a:t>51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2400" b="1">
                          <a:effectLst/>
                        </a:rPr>
                        <a:t>56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2400" b="1">
                          <a:effectLst/>
                        </a:rPr>
                        <a:t>62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2400" b="1">
                          <a:effectLst/>
                        </a:rPr>
                        <a:t>12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2400" b="1">
                          <a:effectLst/>
                        </a:rPr>
                        <a:t>73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2400" b="1">
                          <a:effectLst/>
                        </a:rPr>
                        <a:t>72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French (F)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65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45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45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40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70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36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30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457200"/>
            <a:ext cx="80772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 the end of the year, only seven of the female Science students sat examinations in Science and French.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The marks for these seven students are shown in the following table.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altLang="en-US" sz="2000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(a)	Use your graphic display calculator to find the correlation coefficient (</a:t>
            </a:r>
            <a:r>
              <a:rPr kumimoji="0" lang="en-US" alt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for the above data</a:t>
            </a:r>
            <a:r>
              <a:rPr kumimoji="0" lang="en-US" alt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(b)	Use your graphic display calculator to find the equation of the regression line of </a:t>
            </a:r>
            <a:r>
              <a:rPr kumimoji="0" lang="en-US" alt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 </a:t>
            </a:r>
            <a:r>
              <a:rPr kumimoji="0" lang="en-US" alt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S.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Carletta’s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mark on the Science examination was 44. She did not sit the French examination.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(c)	Estimate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Carletta’s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mark for the French examination.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Monique’s mark on the Science examination was 85. She did not sit the French examination. Her French teacher wants to use the regression line to estimate Monique’s mark.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(d)	State whether the mark obtained from the regression line for Monique’s French examination is reliable. Justify your answer.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06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1534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Reasons to say that prediction (estimation) made from a linear regression model is </a:t>
            </a:r>
            <a:r>
              <a:rPr lang="en-US" sz="3600" b="1" u="sng" dirty="0" smtClean="0"/>
              <a:t>not reliable</a:t>
            </a:r>
            <a:r>
              <a:rPr lang="en-US" sz="2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The correlation between the variables is not strong or better.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The prediction is for values outside of our collected data range.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687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</TotalTime>
  <Words>127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PowerPoint Presentation</vt:lpstr>
      <vt:lpstr>PowerPoint Presentation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2015-10-21T15:14:10Z</dcterms:created>
  <dcterms:modified xsi:type="dcterms:W3CDTF">2015-10-21T15:34:27Z</dcterms:modified>
</cp:coreProperties>
</file>