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91C5F83-2D23-42F9-91D1-42BC8D04C6B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0C7B20B-5425-464C-A21F-5750886CF9B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F83-2D23-42F9-91D1-42BC8D04C6B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B20B-5425-464C-A21F-5750886CF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F83-2D23-42F9-91D1-42BC8D04C6B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B20B-5425-464C-A21F-5750886CF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F83-2D23-42F9-91D1-42BC8D04C6B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B20B-5425-464C-A21F-5750886CF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F83-2D23-42F9-91D1-42BC8D04C6B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B20B-5425-464C-A21F-5750886CF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F83-2D23-42F9-91D1-42BC8D04C6B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B20B-5425-464C-A21F-5750886CF9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F83-2D23-42F9-91D1-42BC8D04C6B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B20B-5425-464C-A21F-5750886CF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F83-2D23-42F9-91D1-42BC8D04C6B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B20B-5425-464C-A21F-5750886CF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F83-2D23-42F9-91D1-42BC8D04C6B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B20B-5425-464C-A21F-5750886CF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F83-2D23-42F9-91D1-42BC8D04C6B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B20B-5425-464C-A21F-5750886CF9B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F83-2D23-42F9-91D1-42BC8D04C6B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B20B-5425-464C-A21F-5750886CF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91C5F83-2D23-42F9-91D1-42BC8D04C6B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0C7B20B-5425-464C-A21F-5750886CF9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BELL RINGER: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4400" y="609601"/>
            <a:ext cx="3304572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4BC Solving Linear Equations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736592" y="1524000"/>
            <a:ext cx="3298784" cy="1066800"/>
          </a:xfrm>
        </p:spPr>
        <p:txBody>
          <a:bodyPr/>
          <a:lstStyle/>
          <a:p>
            <a:r>
              <a:rPr lang="en-US" b="1" dirty="0" smtClean="0"/>
              <a:t>ACT CCRS</a:t>
            </a:r>
          </a:p>
          <a:p>
            <a:r>
              <a:rPr lang="en-US" dirty="0"/>
              <a:t>A 403. Solve routine first-degree equations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3513574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76" y="3429000"/>
            <a:ext cx="3508117" cy="26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09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9600" y="838200"/>
            <a:ext cx="7924800" cy="2209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3600" b="1" dirty="0" smtClean="0">
                <a:latin typeface="Bodoni MT Black" pitchFamily="18" charset="0"/>
              </a:rPr>
              <a:t>DEF – </a:t>
            </a:r>
            <a:r>
              <a:rPr lang="en-US" sz="3600" dirty="0" smtClean="0"/>
              <a:t>Linear equations are of the form </a:t>
            </a:r>
            <a:r>
              <a:rPr lang="en-US" sz="3600" i="1" dirty="0" smtClean="0"/>
              <a:t>ax + b = d</a:t>
            </a:r>
            <a:r>
              <a:rPr lang="en-US" sz="3600" dirty="0" smtClean="0"/>
              <a:t>, where </a:t>
            </a:r>
            <a:r>
              <a:rPr lang="en-US" sz="3600" i="1" dirty="0" smtClean="0"/>
              <a:t>x</a:t>
            </a:r>
            <a:r>
              <a:rPr lang="en-US" sz="3600" dirty="0" smtClean="0"/>
              <a:t> is a </a:t>
            </a:r>
            <a:r>
              <a:rPr lang="en-US" sz="3600" b="1" dirty="0" smtClean="0"/>
              <a:t>variable</a:t>
            </a:r>
            <a:r>
              <a:rPr lang="en-US" sz="3600" dirty="0" smtClean="0"/>
              <a:t>, and </a:t>
            </a:r>
            <a:r>
              <a:rPr lang="en-US" sz="3600" i="1" dirty="0" smtClean="0"/>
              <a:t>a</a:t>
            </a:r>
            <a:r>
              <a:rPr lang="en-US" sz="3600" dirty="0" smtClean="0"/>
              <a:t>, </a:t>
            </a:r>
            <a:r>
              <a:rPr lang="en-US" sz="3600" i="1" dirty="0" smtClean="0"/>
              <a:t>b</a:t>
            </a:r>
            <a:r>
              <a:rPr lang="en-US" sz="3600" dirty="0" smtClean="0"/>
              <a:t>, and </a:t>
            </a:r>
            <a:r>
              <a:rPr lang="en-US" sz="3600" i="1" dirty="0" smtClean="0"/>
              <a:t>d </a:t>
            </a:r>
            <a:r>
              <a:rPr lang="en-US" sz="3600" dirty="0" smtClean="0"/>
              <a:t>are </a:t>
            </a:r>
            <a:r>
              <a:rPr lang="en-US" sz="3600" b="1" dirty="0" smtClean="0"/>
              <a:t>constants</a:t>
            </a:r>
            <a:r>
              <a:rPr lang="en-US" sz="3600" dirty="0" smtClean="0"/>
              <a:t>.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en-US" sz="3600" dirty="0" smtClean="0"/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en-US" sz="3600" dirty="0"/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3600" dirty="0" smtClean="0"/>
              <a:t>Solving Methods</a:t>
            </a:r>
          </a:p>
          <a:p>
            <a:pPr marL="571500" indent="-571500" fontAlgn="base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Undo tables</a:t>
            </a:r>
          </a:p>
          <a:p>
            <a:pPr marL="571500" indent="-571500" fontAlgn="base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Balancing</a:t>
            </a:r>
            <a:endParaRPr lang="en-US" sz="3600" dirty="0" smtClean="0"/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en-US" sz="36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200400"/>
            <a:ext cx="735874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901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591" y="914400"/>
            <a:ext cx="735874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2057400"/>
            <a:ext cx="2971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Undo Tables only work when the variable appears in on location!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Involve mapping out the Order of Operations as they occur to the unknown.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084644"/>
              </p:ext>
            </p:extLst>
          </p:nvPr>
        </p:nvGraphicFramePr>
        <p:xfrm>
          <a:off x="4038600" y="1937426"/>
          <a:ext cx="3962400" cy="22740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800"/>
                <a:gridCol w="1270000"/>
                <a:gridCol w="1371600"/>
              </a:tblGrid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OofO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Inverses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=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</a:t>
                      </a:r>
                      <a:endParaRPr lang="en-US" sz="2800" b="1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·2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/2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8</a:t>
                      </a:r>
                      <a:endParaRPr lang="en-US" sz="2800" b="1" dirty="0"/>
                    </a:p>
                  </a:txBody>
                  <a:tcPr/>
                </a:tc>
              </a:tr>
              <a:tr h="58811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+3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652807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528070" y="34290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438900" y="3363031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456734" y="28956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00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066800"/>
                <a:ext cx="8001000" cy="5410200"/>
              </a:xfrm>
            </p:spPr>
            <p:txBody>
              <a:bodyPr/>
              <a:lstStyle/>
              <a:p>
                <a:r>
                  <a:rPr lang="en-US" dirty="0" smtClean="0"/>
                  <a:t>Balancing works well all the time, but is especially helpful when the variable is appearing on both sides of the equation.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/>
                        <m:t>𝟐</m:t>
                      </m:r>
                      <m:r>
                        <a:rPr lang="en-US" b="1" i="1"/>
                        <m:t>𝒙</m:t>
                      </m:r>
                      <m:r>
                        <a:rPr lang="en-US" b="1" i="1"/>
                        <m:t>+</m:t>
                      </m:r>
                      <m:r>
                        <a:rPr lang="en-US" b="1" i="1"/>
                        <m:t>𝟏𝟓</m:t>
                      </m:r>
                      <m:r>
                        <a:rPr lang="en-US" b="1" i="1"/>
                        <m:t>=</m:t>
                      </m:r>
                      <m:r>
                        <a:rPr lang="en-US" b="1" i="1"/>
                        <m:t>𝟖</m:t>
                      </m:r>
                      <m:r>
                        <a:rPr lang="en-US" b="1" i="1"/>
                        <m:t>𝒙</m:t>
                      </m:r>
                      <m:r>
                        <a:rPr lang="en-US" b="1" i="1"/>
                        <m:t>−</m:t>
                      </m:r>
                      <m:r>
                        <a:rPr lang="en-US" b="1" i="1"/>
                        <m:t>𝟗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Balancing is a process of making 0’s and 1’s until we are left with a solution.</a:t>
                </a:r>
              </a:p>
              <a:p>
                <a:r>
                  <a:rPr lang="en-US" dirty="0" smtClean="0"/>
                  <a:t>Remember: To keep things balanced, whatever we do to one side we must also do to the other.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066800"/>
                <a:ext cx="8001000" cy="5410200"/>
              </a:xfrm>
              <a:blipFill rotWithShape="1">
                <a:blip r:embed="rId2"/>
                <a:stretch>
                  <a:fillRect t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67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28800"/>
                <a:ext cx="7812380" cy="4495800"/>
              </a:xfrm>
            </p:spPr>
            <p:txBody>
              <a:bodyPr/>
              <a:lstStyle/>
              <a:p>
                <a:r>
                  <a:rPr lang="en-US" dirty="0" smtClean="0"/>
                  <a:t>What about when the variable appears more than once? 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Then combine like terms (x’s with x’s, constants with constants)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/>
                        <m:t>𝟓</m:t>
                      </m:r>
                      <m:r>
                        <a:rPr lang="en-US" b="1" i="1"/>
                        <m:t>𝒙</m:t>
                      </m:r>
                      <m:r>
                        <a:rPr lang="en-US" b="1" i="1"/>
                        <m:t>+</m:t>
                      </m:r>
                      <m:r>
                        <a:rPr lang="en-US" b="1" i="1"/>
                        <m:t>𝟐𝟔</m:t>
                      </m:r>
                      <m:r>
                        <a:rPr lang="en-US" b="1" i="1"/>
                        <m:t>=</m:t>
                      </m:r>
                      <m:r>
                        <a:rPr lang="en-US" b="1" i="1"/>
                        <m:t>𝟏𝟔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Then we are right back to our original solving methods.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28800"/>
                <a:ext cx="7812380" cy="4495800"/>
              </a:xfrm>
              <a:blipFill rotWithShape="1">
                <a:blip r:embed="rId2"/>
                <a:stretch>
                  <a:fillRect t="-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497" y="914400"/>
            <a:ext cx="794468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2362200"/>
            <a:ext cx="22479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209800" y="3244334"/>
                <a:ext cx="4876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/>
                        <m:t>𝟖</m:t>
                      </m:r>
                      <m:r>
                        <a:rPr lang="en-US" b="1" i="1"/>
                        <m:t>𝒙</m:t>
                      </m:r>
                      <m:r>
                        <a:rPr lang="en-US" b="1" i="1"/>
                        <m:t>+</m:t>
                      </m:r>
                      <m:r>
                        <a:rPr lang="en-US" b="1" i="1"/>
                        <m:t>𝟐𝟎</m:t>
                      </m:r>
                      <m:r>
                        <a:rPr lang="en-US" b="1" i="1"/>
                        <m:t>−</m:t>
                      </m:r>
                      <m:r>
                        <a:rPr lang="en-US" b="1" i="1"/>
                        <m:t>𝟑</m:t>
                      </m:r>
                      <m:r>
                        <a:rPr lang="en-US" b="1" i="1"/>
                        <m:t>𝒙</m:t>
                      </m:r>
                      <m:r>
                        <a:rPr lang="en-US" b="1" i="1"/>
                        <m:t>+</m:t>
                      </m:r>
                      <m:r>
                        <a:rPr lang="en-US" b="1" i="1"/>
                        <m:t>𝟔</m:t>
                      </m:r>
                      <m:r>
                        <a:rPr lang="en-US" b="1" i="1"/>
                        <m:t>=</m:t>
                      </m:r>
                      <m:r>
                        <a:rPr lang="en-US" b="1" i="1"/>
                        <m:t>𝟏𝟔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244334"/>
                <a:ext cx="48768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659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2000" y="762000"/>
            <a:ext cx="7620000" cy="12192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Some equations may have fractions, but we can make these look like linear equations by ‘</a:t>
            </a:r>
            <a:r>
              <a:rPr lang="en-US" sz="2400" u="sng" dirty="0" smtClean="0"/>
              <a:t>cross multiplying</a:t>
            </a:r>
            <a:r>
              <a:rPr lang="en-US" sz="2400" dirty="0" smtClean="0"/>
              <a:t>.’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24711" y="3657600"/>
            <a:ext cx="7772400" cy="2709293"/>
          </a:xfrm>
        </p:spPr>
        <p:txBody>
          <a:bodyPr/>
          <a:lstStyle/>
          <a:p>
            <a:r>
              <a:rPr lang="en-US" dirty="0" smtClean="0"/>
              <a:t>Now we are back to something that looks familiar and requires some distribution!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133600"/>
            <a:ext cx="2438400" cy="1481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4760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</TotalTime>
  <Words>242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4BC Solving Linear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4BC Solving Linear Equations</dc:title>
  <dc:creator>Windows User</dc:creator>
  <cp:lastModifiedBy>Windows User</cp:lastModifiedBy>
  <cp:revision>3</cp:revision>
  <dcterms:created xsi:type="dcterms:W3CDTF">2015-08-13T17:09:00Z</dcterms:created>
  <dcterms:modified xsi:type="dcterms:W3CDTF">2015-08-13T17:38:05Z</dcterms:modified>
</cp:coreProperties>
</file>