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F3D1D6E0-3D52-47A8-A789-E0684424F6F4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E270D5FD-7C2E-4EB1-9D65-D54F3A849400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1D6E0-3D52-47A8-A789-E0684424F6F4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0D5FD-7C2E-4EB1-9D65-D54F3A8494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1D6E0-3D52-47A8-A789-E0684424F6F4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0D5FD-7C2E-4EB1-9D65-D54F3A8494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1D6E0-3D52-47A8-A789-E0684424F6F4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0D5FD-7C2E-4EB1-9D65-D54F3A8494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1D6E0-3D52-47A8-A789-E0684424F6F4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0D5FD-7C2E-4EB1-9D65-D54F3A8494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1D6E0-3D52-47A8-A789-E0684424F6F4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0D5FD-7C2E-4EB1-9D65-D54F3A84940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1D6E0-3D52-47A8-A789-E0684424F6F4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0D5FD-7C2E-4EB1-9D65-D54F3A8494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1D6E0-3D52-47A8-A789-E0684424F6F4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0D5FD-7C2E-4EB1-9D65-D54F3A8494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1D6E0-3D52-47A8-A789-E0684424F6F4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0D5FD-7C2E-4EB1-9D65-D54F3A8494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1D6E0-3D52-47A8-A789-E0684424F6F4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0D5FD-7C2E-4EB1-9D65-D54F3A849400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1D6E0-3D52-47A8-A789-E0684424F6F4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0D5FD-7C2E-4EB1-9D65-D54F3A8494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F3D1D6E0-3D52-47A8-A789-E0684424F6F4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E270D5FD-7C2E-4EB1-9D65-D54F3A84940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48201" y="2362200"/>
            <a:ext cx="3505200" cy="1371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4E Problem Solving with Linear Equations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3733800"/>
            <a:ext cx="3309803" cy="1947909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 smtClean="0"/>
              <a:t>ACT CCRS:</a:t>
            </a:r>
          </a:p>
          <a:p>
            <a:r>
              <a:rPr lang="en-US" dirty="0"/>
              <a:t>AF 502. Build functions and write expressions, equations, or inequalities with a single variable for common pre-algebra settings (e.g., rate and distance problems and problems that can be solved by using proportions)</a:t>
            </a:r>
            <a:endParaRPr lang="en-US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33400"/>
            <a:ext cx="4143375" cy="164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514600"/>
            <a:ext cx="3324225" cy="337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457268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1219200" y="838200"/>
            <a:ext cx="6324600" cy="1371600"/>
          </a:xfrm>
          <a:prstGeom prst="rect">
            <a:avLst/>
          </a:prstGeom>
          <a:solidFill>
            <a:srgbClr val="FFFFFF"/>
          </a:solidFill>
          <a:ln w="57150" cmpd="thickThin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</a:rPr>
              <a:t>4E Learning Intentions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</a:rPr>
              <a:t>-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</a:rPr>
              <a:t> Today, I am going to:</a:t>
            </a:r>
            <a:endParaRPr lang="en-US" sz="2400" dirty="0">
              <a:latin typeface="Times New Roman" pitchFamily="18" charset="0"/>
            </a:endParaRPr>
          </a:p>
          <a:p>
            <a:pPr marL="514350" indent="-514350" fontAlgn="base">
              <a:spcBef>
                <a:spcPct val="0"/>
              </a:spcBef>
              <a:spcAft>
                <a:spcPts val="1000"/>
              </a:spcAft>
              <a:buFont typeface="+mj-lt"/>
              <a:buAutoNum type="arabicPeriod"/>
            </a:pPr>
            <a:r>
              <a:rPr lang="en-US" sz="2400" b="1" dirty="0" smtClean="0"/>
              <a:t>Decode</a:t>
            </a:r>
            <a:r>
              <a:rPr lang="en-US" sz="2400" dirty="0" smtClean="0"/>
              <a:t> verbal models and use linear equations to solve problems.</a:t>
            </a:r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idx="1"/>
          </p:nvPr>
        </p:nvSpPr>
        <p:spPr bwMode="auto">
          <a:xfrm>
            <a:off x="1409700" y="2362200"/>
            <a:ext cx="5943600" cy="2057400"/>
          </a:xfrm>
          <a:prstGeom prst="rect">
            <a:avLst/>
          </a:prstGeom>
          <a:solidFill>
            <a:schemeClr val="bg1">
              <a:lumMod val="75000"/>
            </a:schemeClr>
          </a:solidFill>
          <a:ln w="57150" cmpd="thickThin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77500" lnSpcReduction="20000"/>
          </a:bodyPr>
          <a:lstStyle/>
          <a:p>
            <a:r>
              <a:rPr lang="en-US" sz="3600" dirty="0" smtClean="0"/>
              <a:t>As mentioned last section, the whole purpose of solving linear equations is that many problems can be translated into linear equations.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685800" y="4572000"/>
            <a:ext cx="7391400" cy="1143000"/>
          </a:xfrm>
          <a:prstGeom prst="rect">
            <a:avLst/>
          </a:prstGeom>
          <a:solidFill>
            <a:schemeClr val="bg1">
              <a:lumMod val="75000"/>
            </a:schemeClr>
          </a:solidFill>
          <a:ln w="57150" cmpd="thickThin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ts val="1000"/>
              </a:spcAft>
            </a:pPr>
            <a:r>
              <a:rPr lang="en-US" sz="2400" dirty="0" smtClean="0"/>
              <a:t>Recall that linear equations are of the form </a:t>
            </a:r>
            <a:r>
              <a:rPr lang="en-US" sz="2400" i="1" dirty="0" smtClean="0"/>
              <a:t>ax + b = d</a:t>
            </a:r>
            <a:r>
              <a:rPr lang="en-US" sz="2400" dirty="0" smtClean="0"/>
              <a:t>, where </a:t>
            </a:r>
            <a:r>
              <a:rPr lang="en-US" sz="2400" i="1" dirty="0" smtClean="0"/>
              <a:t>x</a:t>
            </a:r>
            <a:r>
              <a:rPr lang="en-US" sz="2400" dirty="0" smtClean="0"/>
              <a:t> is a variable, and </a:t>
            </a:r>
            <a:r>
              <a:rPr lang="en-US" sz="2400" i="1" dirty="0" smtClean="0"/>
              <a:t>a</a:t>
            </a:r>
            <a:r>
              <a:rPr lang="en-US" sz="2400" dirty="0" smtClean="0"/>
              <a:t>, </a:t>
            </a:r>
            <a:r>
              <a:rPr lang="en-US" sz="2400" i="1" dirty="0" smtClean="0"/>
              <a:t>b</a:t>
            </a:r>
            <a:r>
              <a:rPr lang="en-US" sz="2400" dirty="0" smtClean="0"/>
              <a:t>, and </a:t>
            </a:r>
            <a:r>
              <a:rPr lang="en-US" sz="2400" i="1" dirty="0" smtClean="0"/>
              <a:t>d </a:t>
            </a:r>
            <a:r>
              <a:rPr lang="en-US" sz="2400" dirty="0" smtClean="0"/>
              <a:t>are constants.</a:t>
            </a:r>
          </a:p>
          <a:p>
            <a:pPr fontAlgn="base">
              <a:spcBef>
                <a:spcPct val="0"/>
              </a:spcBef>
              <a:spcAft>
                <a:spcPts val="1000"/>
              </a:spcAft>
            </a:pPr>
            <a:endParaRPr lang="en-US" sz="3600" dirty="0" smtClean="0"/>
          </a:p>
          <a:p>
            <a:pPr fontAlgn="base">
              <a:spcBef>
                <a:spcPct val="0"/>
              </a:spcBef>
              <a:spcAft>
                <a:spcPts val="1000"/>
              </a:spcAft>
            </a:pPr>
            <a:endParaRPr lang="en-US" sz="3600" dirty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2391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609600" y="838200"/>
            <a:ext cx="7924800" cy="5410200"/>
          </a:xfrm>
          <a:prstGeom prst="rect">
            <a:avLst/>
          </a:prstGeom>
          <a:solidFill>
            <a:srgbClr val="FFFFFF"/>
          </a:solidFill>
          <a:ln w="57150" cmpd="thickThin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</a:rPr>
              <a:t>Problem Solving Plan (PSP):</a:t>
            </a:r>
            <a:endParaRPr lang="en-US" sz="3200" dirty="0">
              <a:latin typeface="Times New Roman" pitchFamily="18" charset="0"/>
            </a:endParaRPr>
          </a:p>
          <a:p>
            <a:pPr marL="514350" lvl="0" indent="-514350">
              <a:buAutoNum type="arabicPeriod"/>
            </a:pPr>
            <a:r>
              <a:rPr lang="en-US" sz="3200" dirty="0" smtClean="0"/>
              <a:t>Read the problem carefully.</a:t>
            </a:r>
          </a:p>
          <a:p>
            <a:pPr marL="514350" indent="-514350">
              <a:buFontTx/>
              <a:buAutoNum type="arabicPeriod"/>
            </a:pPr>
            <a:r>
              <a:rPr lang="en-US" sz="3200" dirty="0" smtClean="0"/>
              <a:t>Determine how many variables you need and what the variable(s) means in the situation. </a:t>
            </a:r>
          </a:p>
          <a:p>
            <a:pPr marL="514350" indent="-514350">
              <a:buFontTx/>
              <a:buAutoNum type="arabicPeriod"/>
            </a:pPr>
            <a:r>
              <a:rPr lang="en-US" sz="3200" dirty="0" smtClean="0"/>
              <a:t>Write equation(s) that represent the problem.  </a:t>
            </a:r>
          </a:p>
          <a:p>
            <a:pPr marL="514350" indent="-514350">
              <a:buFontTx/>
              <a:buAutoNum type="arabicPeriod"/>
            </a:pPr>
            <a:r>
              <a:rPr lang="en-US" sz="3200" dirty="0" smtClean="0"/>
              <a:t>Solve the equation.</a:t>
            </a:r>
          </a:p>
          <a:p>
            <a:pPr marL="514350" indent="-514350">
              <a:buFontTx/>
              <a:buAutoNum type="arabicPeriod"/>
            </a:pPr>
            <a:r>
              <a:rPr lang="en-US" sz="3200" dirty="0" smtClean="0"/>
              <a:t>Answer the question.  Make sure your answer makes sense.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050903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098267"/>
            <a:ext cx="7848600" cy="349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6040876" y="1752600"/>
            <a:ext cx="2569723" cy="2438400"/>
          </a:xfrm>
          <a:prstGeom prst="rect">
            <a:avLst/>
          </a:prstGeom>
          <a:solidFill>
            <a:srgbClr val="FFFFFF"/>
          </a:solidFill>
          <a:ln w="57150" cmpd="thickThin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</a:rPr>
              <a:t>Problem Solving Plan (PSP):</a:t>
            </a:r>
            <a:endParaRPr lang="en-US" sz="1100" dirty="0" smtClean="0">
              <a:latin typeface="Times New Roman" pitchFamily="18" charset="0"/>
            </a:endParaRPr>
          </a:p>
          <a:p>
            <a:pPr marL="514350" lvl="0" indent="-514350">
              <a:buAutoNum type="arabicPeriod"/>
            </a:pPr>
            <a:r>
              <a:rPr lang="en-US" sz="1100" dirty="0" smtClean="0"/>
              <a:t>Read the problem carefully.</a:t>
            </a:r>
          </a:p>
          <a:p>
            <a:pPr marL="514350" indent="-514350">
              <a:buFontTx/>
              <a:buAutoNum type="arabicPeriod"/>
            </a:pPr>
            <a:r>
              <a:rPr lang="en-US" sz="1100" dirty="0" smtClean="0"/>
              <a:t>Determine how many variables you need and what the variable(s) means in the situation. </a:t>
            </a:r>
          </a:p>
          <a:p>
            <a:pPr marL="514350" indent="-514350">
              <a:buFontTx/>
              <a:buAutoNum type="arabicPeriod"/>
            </a:pPr>
            <a:r>
              <a:rPr lang="en-US" sz="1100" dirty="0" smtClean="0"/>
              <a:t>Write equation(s) that represent the problem.  </a:t>
            </a:r>
          </a:p>
          <a:p>
            <a:pPr marL="514350" indent="-514350">
              <a:buFontTx/>
              <a:buAutoNum type="arabicPeriod"/>
            </a:pPr>
            <a:r>
              <a:rPr lang="en-US" sz="1100" dirty="0" smtClean="0"/>
              <a:t>Solve the equation.</a:t>
            </a:r>
          </a:p>
          <a:p>
            <a:pPr marL="514350" indent="-514350">
              <a:buFontTx/>
              <a:buAutoNum type="arabicPeriod"/>
            </a:pPr>
            <a:r>
              <a:rPr lang="en-US" sz="1100" dirty="0" smtClean="0"/>
              <a:t>Answer the question.  Make sure your answer makes sense.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815753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187936"/>
            <a:ext cx="7620000" cy="5041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6032770" y="1905000"/>
            <a:ext cx="2569723" cy="2438400"/>
          </a:xfrm>
          <a:prstGeom prst="rect">
            <a:avLst/>
          </a:prstGeom>
          <a:solidFill>
            <a:srgbClr val="FFFFFF"/>
          </a:solidFill>
          <a:ln w="57150" cmpd="thickThin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</a:rPr>
              <a:t>Problem Solving Plan (PSP):</a:t>
            </a:r>
            <a:endParaRPr lang="en-US" sz="1100" dirty="0" smtClean="0">
              <a:latin typeface="Times New Roman" pitchFamily="18" charset="0"/>
            </a:endParaRPr>
          </a:p>
          <a:p>
            <a:pPr marL="514350" lvl="0" indent="-514350">
              <a:buAutoNum type="arabicPeriod"/>
            </a:pPr>
            <a:r>
              <a:rPr lang="en-US" sz="1100" dirty="0" smtClean="0"/>
              <a:t>Read the problem carefully.</a:t>
            </a:r>
          </a:p>
          <a:p>
            <a:pPr marL="514350" indent="-514350">
              <a:buFontTx/>
              <a:buAutoNum type="arabicPeriod"/>
            </a:pPr>
            <a:r>
              <a:rPr lang="en-US" sz="1100" dirty="0" smtClean="0"/>
              <a:t>Determine how many variables you need and what the variable(s) means in the situation. </a:t>
            </a:r>
          </a:p>
          <a:p>
            <a:pPr marL="514350" indent="-514350">
              <a:buFontTx/>
              <a:buAutoNum type="arabicPeriod"/>
            </a:pPr>
            <a:r>
              <a:rPr lang="en-US" sz="1100" dirty="0" smtClean="0"/>
              <a:t>Write equation(s) that represent the problem.  </a:t>
            </a:r>
          </a:p>
          <a:p>
            <a:pPr marL="514350" indent="-514350">
              <a:buFontTx/>
              <a:buAutoNum type="arabicPeriod"/>
            </a:pPr>
            <a:r>
              <a:rPr lang="en-US" sz="1100" dirty="0" smtClean="0"/>
              <a:t>Solve the equation.</a:t>
            </a:r>
          </a:p>
          <a:p>
            <a:pPr marL="514350" indent="-514350">
              <a:buFontTx/>
              <a:buAutoNum type="arabicPeriod"/>
            </a:pPr>
            <a:r>
              <a:rPr lang="en-US" sz="1100" dirty="0" smtClean="0"/>
              <a:t>Answer the question.  Make sure your answer makes sense.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322674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13</TotalTime>
  <Words>272</Words>
  <Application>Microsoft Office PowerPoint</Application>
  <PresentationFormat>On-screen Show (4:3)</PresentationFormat>
  <Paragraphs>26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Austin</vt:lpstr>
      <vt:lpstr>4E Problem Solving with Linear Equations</vt:lpstr>
      <vt:lpstr>PowerPoint Presentation</vt:lpstr>
      <vt:lpstr>PowerPoint Presentation</vt:lpstr>
      <vt:lpstr>PowerPoint Presentation</vt:lpstr>
      <vt:lpstr>PowerPoint Presentation</vt:lpstr>
    </vt:vector>
  </TitlesOfParts>
  <Company>MPS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4E Problem Solving with Linear Equations</dc:title>
  <dc:creator>Windows User</dc:creator>
  <cp:lastModifiedBy>Windows User</cp:lastModifiedBy>
  <cp:revision>2</cp:revision>
  <dcterms:created xsi:type="dcterms:W3CDTF">2015-08-18T11:17:17Z</dcterms:created>
  <dcterms:modified xsi:type="dcterms:W3CDTF">2015-08-18T11:30:38Z</dcterms:modified>
</cp:coreProperties>
</file>