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13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123C484-B52E-4CFD-ADBD-4722A94F7016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721E0B1-A6E0-45FE-92EC-42DA4E9BA3BF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C484-B52E-4CFD-ADBD-4722A94F7016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E0B1-A6E0-45FE-92EC-42DA4E9BA3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C484-B52E-4CFD-ADBD-4722A94F7016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E0B1-A6E0-45FE-92EC-42DA4E9BA3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C484-B52E-4CFD-ADBD-4722A94F7016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E0B1-A6E0-45FE-92EC-42DA4E9BA3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C484-B52E-4CFD-ADBD-4722A94F7016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E0B1-A6E0-45FE-92EC-42DA4E9BA3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C484-B52E-4CFD-ADBD-4722A94F7016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E0B1-A6E0-45FE-92EC-42DA4E9BA3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C484-B52E-4CFD-ADBD-4722A94F7016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E0B1-A6E0-45FE-92EC-42DA4E9BA3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C484-B52E-4CFD-ADBD-4722A94F7016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E0B1-A6E0-45FE-92EC-42DA4E9BA3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C484-B52E-4CFD-ADBD-4722A94F7016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E0B1-A6E0-45FE-92EC-42DA4E9BA3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C484-B52E-4CFD-ADBD-4722A94F7016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E0B1-A6E0-45FE-92EC-42DA4E9BA3BF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C484-B52E-4CFD-ADBD-4722A94F7016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E0B1-A6E0-45FE-92EC-42DA4E9BA3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123C484-B52E-4CFD-ADBD-4722A94F7016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721E0B1-A6E0-45FE-92EC-42DA4E9BA3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609600"/>
            <a:ext cx="3313355" cy="1676400"/>
          </a:xfrm>
        </p:spPr>
        <p:txBody>
          <a:bodyPr>
            <a:noAutofit/>
          </a:bodyPr>
          <a:lstStyle/>
          <a:p>
            <a:r>
              <a:rPr lang="en-US" sz="2400" dirty="0"/>
              <a:t>Chapter 4 –Equations and Formulae</a:t>
            </a:r>
            <a:br>
              <a:rPr lang="en-US" sz="2400" dirty="0"/>
            </a:br>
            <a:r>
              <a:rPr lang="en-US" sz="2400" dirty="0"/>
              <a:t>Sections F and G –Working with Formulas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2590800"/>
            <a:ext cx="3309803" cy="3090909"/>
          </a:xfrm>
        </p:spPr>
        <p:txBody>
          <a:bodyPr/>
          <a:lstStyle/>
          <a:p>
            <a:pPr marL="68580"/>
            <a:r>
              <a:rPr lang="en-US" sz="2400" b="1" dirty="0"/>
              <a:t>ACT CCRS:</a:t>
            </a:r>
          </a:p>
          <a:p>
            <a:r>
              <a:rPr lang="en-US" dirty="0"/>
              <a:t>A 601. Manipulate expressions and equations</a:t>
            </a:r>
          </a:p>
          <a:p>
            <a:r>
              <a:rPr lang="en-US" dirty="0"/>
              <a:t>A 403. Solve routine first-degree equations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28600"/>
            <a:ext cx="39624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latin typeface="Algerian" panose="04020705040A02060702" pitchFamily="82" charset="0"/>
              </a:rPr>
              <a:t>Bell Ringer</a:t>
            </a:r>
            <a:r>
              <a:rPr lang="en-US" dirty="0" smtClean="0"/>
              <a:t>:</a:t>
            </a:r>
          </a:p>
          <a:p>
            <a:r>
              <a:rPr lang="en-US" sz="2400" b="1" dirty="0" smtClean="0"/>
              <a:t>Farmer Giles walks down one side of his chicken coop and sees it is </a:t>
            </a:r>
            <a:r>
              <a:rPr lang="en-US" sz="2400" b="1" dirty="0"/>
              <a:t>j</a:t>
            </a:r>
            <a:r>
              <a:rPr lang="en-US" sz="2400" b="1" dirty="0" smtClean="0"/>
              <a:t>ust 30cm less than 8 paces.  He walks along the next side, taking 15 paces to arrive 25cm short of the end.  He knows that the second side is twice as long as the first.</a:t>
            </a:r>
          </a:p>
          <a:p>
            <a:endParaRPr lang="en-US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How long is Farmer Giles’ pace?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What are the dimensions of the chicken coop?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72156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838200"/>
            <a:ext cx="80010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/>
              <a:t>Chapter 4 –Equations and Formulae</a:t>
            </a:r>
            <a:br>
              <a:rPr lang="en-US" sz="3100" dirty="0"/>
            </a:br>
            <a:r>
              <a:rPr lang="en-US" sz="3100" dirty="0"/>
              <a:t>Sections F and G –Working with Formulas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/>
              <a:t>Learning </a:t>
            </a:r>
            <a:r>
              <a:rPr lang="en-US" dirty="0" smtClean="0"/>
              <a:t>Intentions</a:t>
            </a:r>
          </a:p>
          <a:p>
            <a:r>
              <a:rPr lang="en-US" dirty="0" smtClean="0"/>
              <a:t>Evaluate formulas </a:t>
            </a:r>
            <a:r>
              <a:rPr lang="en-US" dirty="0"/>
              <a:t>using </a:t>
            </a:r>
            <a:r>
              <a:rPr lang="en-US" dirty="0" smtClean="0"/>
              <a:t>substitution</a:t>
            </a:r>
          </a:p>
          <a:p>
            <a:r>
              <a:rPr lang="en-US" dirty="0" smtClean="0"/>
              <a:t>Develop formulas </a:t>
            </a:r>
            <a:r>
              <a:rPr lang="en-US" dirty="0"/>
              <a:t>with a new subject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ACT CCRS:</a:t>
            </a:r>
          </a:p>
          <a:p>
            <a:r>
              <a:rPr lang="en-US" dirty="0"/>
              <a:t>A 601. Manipulate </a:t>
            </a:r>
            <a:r>
              <a:rPr lang="en-US" dirty="0" smtClean="0"/>
              <a:t>expressions and equations</a:t>
            </a:r>
          </a:p>
          <a:p>
            <a:r>
              <a:rPr lang="en-US" dirty="0"/>
              <a:t>A 403. Solve routine </a:t>
            </a:r>
            <a:r>
              <a:rPr lang="en-US" dirty="0" smtClean="0"/>
              <a:t>first-degree equations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593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14400" y="10668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sz="2700" dirty="0"/>
              <a:t>DEF –</a:t>
            </a:r>
            <a:br>
              <a:rPr lang="en-US" sz="2700" dirty="0"/>
            </a:br>
            <a:r>
              <a:rPr lang="en-US" sz="2700" dirty="0"/>
              <a:t>A </a:t>
            </a:r>
            <a:r>
              <a:rPr lang="en-US" sz="2700" dirty="0" smtClean="0"/>
              <a:t>formula is </a:t>
            </a:r>
            <a:r>
              <a:rPr lang="en-US" sz="2700" dirty="0"/>
              <a:t>any equation which relates </a:t>
            </a:r>
            <a:br>
              <a:rPr lang="en-US" sz="2700" dirty="0"/>
            </a:br>
            <a:r>
              <a:rPr lang="en-US" sz="2700" dirty="0"/>
              <a:t>two or more variables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43492" y="1676400"/>
            <a:ext cx="6777317" cy="4156229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en-US" dirty="0" smtClean="0"/>
              <a:t>Which of the following formulas do you know by heart?  Which can you research? (planner)</a:t>
            </a:r>
          </a:p>
          <a:p>
            <a:r>
              <a:rPr lang="en-US" dirty="0" smtClean="0"/>
              <a:t>Area </a:t>
            </a:r>
            <a:r>
              <a:rPr lang="en-US" dirty="0"/>
              <a:t>of a rectangle:</a:t>
            </a:r>
          </a:p>
          <a:p>
            <a:r>
              <a:rPr lang="en-US" dirty="0"/>
              <a:t>Perimeter of a rectangle:</a:t>
            </a:r>
          </a:p>
          <a:p>
            <a:r>
              <a:rPr lang="en-US" dirty="0"/>
              <a:t>Area of a circle:</a:t>
            </a:r>
          </a:p>
          <a:p>
            <a:r>
              <a:rPr lang="en-US" dirty="0"/>
              <a:t>Circumference of a circle:</a:t>
            </a:r>
          </a:p>
          <a:p>
            <a:r>
              <a:rPr lang="en-US" dirty="0"/>
              <a:t>Area of a triangle:</a:t>
            </a:r>
          </a:p>
          <a:p>
            <a:r>
              <a:rPr lang="en-US" dirty="0"/>
              <a:t>Volume of a rectangular prism:</a:t>
            </a:r>
          </a:p>
          <a:p>
            <a:r>
              <a:rPr lang="en-US" dirty="0"/>
              <a:t>Distance traveled:</a:t>
            </a:r>
          </a:p>
          <a:p>
            <a:r>
              <a:rPr lang="en-US" dirty="0"/>
              <a:t>Fahrenheit degrees to Celsius degrees: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27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9144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 smtClean="0">
              <a:effectLst/>
            </a:endParaRPr>
          </a:p>
          <a:p>
            <a:r>
              <a:rPr lang="en-US" dirty="0"/>
              <a:t>As you can see, it is common for one of </a:t>
            </a:r>
          </a:p>
          <a:p>
            <a:r>
              <a:rPr lang="en-US" dirty="0"/>
              <a:t>the variables to be on one side of the </a:t>
            </a:r>
          </a:p>
          <a:p>
            <a:r>
              <a:rPr lang="en-US" dirty="0"/>
              <a:t>equation by itself</a:t>
            </a:r>
            <a:r>
              <a:rPr lang="en-US" dirty="0" smtClean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939800" y="23622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DEF –</a:t>
            </a:r>
          </a:p>
          <a:p>
            <a:r>
              <a:rPr lang="en-US" dirty="0"/>
              <a:t>The variable on its own is the </a:t>
            </a:r>
          </a:p>
          <a:p>
            <a:r>
              <a:rPr lang="en-US" dirty="0" smtClean="0"/>
              <a:t>Subject of </a:t>
            </a:r>
            <a:r>
              <a:rPr lang="en-US" dirty="0"/>
              <a:t>the formula.</a:t>
            </a:r>
          </a:p>
        </p:txBody>
      </p:sp>
      <p:sp>
        <p:nvSpPr>
          <p:cNvPr id="6" name="Rectangle 5"/>
          <p:cNvSpPr/>
          <p:nvPr/>
        </p:nvSpPr>
        <p:spPr>
          <a:xfrm>
            <a:off x="939800" y="365760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If a formula contains two or more variables, and we</a:t>
            </a:r>
          </a:p>
          <a:p>
            <a:r>
              <a:rPr lang="en-US" dirty="0"/>
              <a:t>know the value </a:t>
            </a:r>
          </a:p>
          <a:p>
            <a:r>
              <a:rPr lang="en-US" dirty="0"/>
              <a:t>of all but one of them, we can use the formula to </a:t>
            </a:r>
            <a:r>
              <a:rPr lang="en-US" dirty="0" smtClean="0"/>
              <a:t>find </a:t>
            </a:r>
            <a:r>
              <a:rPr lang="en-US" dirty="0"/>
              <a:t>the value of </a:t>
            </a:r>
          </a:p>
          <a:p>
            <a:r>
              <a:rPr lang="en-US" dirty="0"/>
              <a:t>the unknown.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66800" y="56388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LETS PRACTICE!!!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168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9144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Evaluate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14400" y="1600200"/>
                <a:ext cx="4859022" cy="485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𝐹</m:t>
                    </m:r>
                    <m:r>
                      <a:rPr lang="en-US" b="0" i="1" smtClean="0">
                        <a:latin typeface="Cambria Math"/>
                      </a:rPr>
                      <m:t>°=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</a:rPr>
                      <m:t>°+32</m:t>
                    </m:r>
                  </m:oMath>
                </a14:m>
                <a:r>
                  <a:rPr lang="en-US" dirty="0" smtClean="0"/>
                  <a:t>  when it is 20° Celsius outside</a:t>
                </a:r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600200"/>
                <a:ext cx="4859022" cy="485774"/>
              </a:xfrm>
              <a:prstGeom prst="rect">
                <a:avLst/>
              </a:prstGeom>
              <a:blipFill rotWithShape="1">
                <a:blip r:embed="rId2"/>
                <a:stretch>
                  <a:fillRect r="-376" b="-50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944418" y="2895601"/>
                <a:ext cx="6294582" cy="4857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𝐹</m:t>
                    </m:r>
                    <m:r>
                      <a:rPr lang="en-US" b="0" i="1" smtClean="0">
                        <a:latin typeface="Cambria Math"/>
                      </a:rPr>
                      <m:t>°=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</a:rPr>
                      <m:t>°+32</m:t>
                    </m:r>
                  </m:oMath>
                </a14:m>
                <a:r>
                  <a:rPr lang="en-US" dirty="0" smtClean="0"/>
                  <a:t>  when it is 20° Fahrenheit  outside</a:t>
                </a:r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418" y="2895601"/>
                <a:ext cx="6294582" cy="485774"/>
              </a:xfrm>
              <a:prstGeom prst="rect">
                <a:avLst/>
              </a:prstGeom>
              <a:blipFill rotWithShape="1">
                <a:blip r:embed="rId3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925945" y="4207102"/>
                <a:ext cx="68199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𝑑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</a:rPr>
                      <m:t>∙</m:t>
                    </m:r>
                    <m:r>
                      <a:rPr lang="en-US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dirty="0" smtClean="0"/>
                  <a:t>  when we have gone 325 miles in 6 hours.</a:t>
                </a:r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945" y="4207102"/>
                <a:ext cx="6819900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8373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762000"/>
            <a:ext cx="7391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>
              <a:effectLst/>
            </a:endParaRPr>
          </a:p>
          <a:p>
            <a:r>
              <a:rPr lang="en-US" dirty="0"/>
              <a:t>We may be required to </a:t>
            </a:r>
            <a:r>
              <a:rPr lang="en-US" dirty="0" smtClean="0"/>
              <a:t>rearrange a </a:t>
            </a:r>
            <a:r>
              <a:rPr lang="en-US" dirty="0"/>
              <a:t>formula to make </a:t>
            </a:r>
            <a:r>
              <a:rPr lang="en-US" dirty="0" smtClean="0"/>
              <a:t>one </a:t>
            </a:r>
            <a:r>
              <a:rPr lang="en-US" dirty="0"/>
              <a:t>of the </a:t>
            </a:r>
            <a:r>
              <a:rPr lang="en-US" dirty="0" smtClean="0"/>
              <a:t>other </a:t>
            </a:r>
            <a:r>
              <a:rPr lang="en-US" dirty="0"/>
              <a:t>variables the subject. In other words, solve</a:t>
            </a:r>
          </a:p>
          <a:p>
            <a:r>
              <a:rPr lang="en-US" dirty="0"/>
              <a:t>the formula for </a:t>
            </a:r>
            <a:r>
              <a:rPr lang="en-US" dirty="0" smtClean="0"/>
              <a:t>one </a:t>
            </a:r>
            <a:r>
              <a:rPr lang="en-US" dirty="0"/>
              <a:t>of the other variables.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lum bright="-30000" contrast="50000"/>
          </a:blip>
          <a:srcRect/>
          <a:stretch>
            <a:fillRect/>
          </a:stretch>
        </p:blipFill>
        <p:spPr bwMode="auto">
          <a:xfrm>
            <a:off x="914400" y="2438400"/>
            <a:ext cx="4741326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>
            <a:lum bright="-30000" contrast="50000"/>
          </a:blip>
          <a:srcRect/>
          <a:stretch>
            <a:fillRect/>
          </a:stretch>
        </p:blipFill>
        <p:spPr bwMode="auto">
          <a:xfrm>
            <a:off x="923636" y="3251200"/>
            <a:ext cx="455814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28254" y="4572000"/>
            <a:ext cx="5029200" cy="959237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Make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the subject of 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              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4076528"/>
              </p:ext>
            </p:extLst>
          </p:nvPr>
        </p:nvGraphicFramePr>
        <p:xfrm>
          <a:off x="3855243" y="4572000"/>
          <a:ext cx="1052513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5" imgW="622080" imgH="393480" progId="Equation.3">
                  <p:embed/>
                </p:oleObj>
              </mc:Choice>
              <mc:Fallback>
                <p:oleObj name="Equation" r:id="rId5" imgW="62208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5243" y="4572000"/>
                        <a:ext cx="1052513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1469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914400" y="1205212"/>
            <a:ext cx="5105400" cy="461665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Make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the subject of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1446194"/>
              </p:ext>
            </p:extLst>
          </p:nvPr>
        </p:nvGraphicFramePr>
        <p:xfrm>
          <a:off x="3810000" y="1283644"/>
          <a:ext cx="20701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3" imgW="1231366" imgH="177723" progId="Equation.3">
                  <p:embed/>
                </p:oleObj>
              </mc:Choice>
              <mc:Fallback>
                <p:oleObj name="Equation" r:id="rId3" imgW="1231366" imgH="17772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283644"/>
                        <a:ext cx="20701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5" cstate="print">
            <a:lum bright="-30000" contrast="50000"/>
          </a:blip>
          <a:srcRect/>
          <a:stretch>
            <a:fillRect/>
          </a:stretch>
        </p:blipFill>
        <p:spPr bwMode="auto">
          <a:xfrm>
            <a:off x="457201" y="3657601"/>
            <a:ext cx="8153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987171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52</TotalTime>
  <Words>353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Austin</vt:lpstr>
      <vt:lpstr>Equation</vt:lpstr>
      <vt:lpstr>Chapter 4 –Equations and Formulae Sections F and G –Working with Formulas</vt:lpstr>
      <vt:lpstr>  Chapter 4 –Equations and Formulae Sections F and G –Working with Formulas</vt:lpstr>
      <vt:lpstr>DEF – A formula is any equation which relates  two or more variables </vt:lpstr>
      <vt:lpstr>PowerPoint Presentation</vt:lpstr>
      <vt:lpstr>PowerPoint Presentation</vt:lpstr>
      <vt:lpstr>PowerPoint Presentation</vt:lpstr>
      <vt:lpstr>PowerPoint Presentation</vt:lpstr>
    </vt:vector>
  </TitlesOfParts>
  <Company>MPS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–Equations and Formulae Sections F and G –Working with Formulas</dc:title>
  <dc:creator>Windows User</dc:creator>
  <cp:lastModifiedBy>Windows User</cp:lastModifiedBy>
  <cp:revision>6</cp:revision>
  <dcterms:created xsi:type="dcterms:W3CDTF">2014-09-03T15:19:44Z</dcterms:created>
  <dcterms:modified xsi:type="dcterms:W3CDTF">2015-08-24T11:51:07Z</dcterms:modified>
</cp:coreProperties>
</file>