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4F5C5D-EAE2-4984-B560-F5DE7469F359}" type="datetimeFigureOut">
              <a:rPr lang="en-US" smtClean="0"/>
              <a:pPr/>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BBDC82-AAA7-49D3-AD68-C50C33EE1D8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F5C5D-EAE2-4984-B560-F5DE7469F359}" type="datetimeFigureOut">
              <a:rPr lang="en-US" smtClean="0"/>
              <a:pPr/>
              <a:t>8/26/2015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BDC82-AAA7-49D3-AD68-C50C33EE1D8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8229600" cy="715962"/>
          </a:xfrm>
        </p:spPr>
        <p:txBody>
          <a:bodyPr>
            <a:noAutofit/>
          </a:bodyPr>
          <a:lstStyle/>
          <a:p>
            <a:r>
              <a:rPr lang="en-US" sz="3600" dirty="0" smtClean="0">
                <a:latin typeface="Constantia" pitchFamily="18" charset="0"/>
              </a:rPr>
              <a:t>4H Simultaneous Equations by Substitution</a:t>
            </a:r>
            <a:endParaRPr lang="en-US" sz="3600" dirty="0">
              <a:latin typeface="Constantia" pitchFamily="18" charset="0"/>
            </a:endParaRPr>
          </a:p>
        </p:txBody>
      </p:sp>
      <p:sp>
        <p:nvSpPr>
          <p:cNvPr id="5" name="Content Placeholder 4"/>
          <p:cNvSpPr>
            <a:spLocks noGrp="1"/>
          </p:cNvSpPr>
          <p:nvPr>
            <p:ph idx="1"/>
          </p:nvPr>
        </p:nvSpPr>
        <p:spPr>
          <a:xfrm>
            <a:off x="457200" y="1143000"/>
            <a:ext cx="8229600" cy="5715000"/>
          </a:xfrm>
        </p:spPr>
        <p:txBody>
          <a:bodyPr>
            <a:normAutofit fontScale="92500" lnSpcReduction="10000"/>
          </a:bodyPr>
          <a:lstStyle/>
          <a:p>
            <a:r>
              <a:rPr lang="en-US" sz="2400" b="1" dirty="0" smtClean="0">
                <a:latin typeface="Constantia" pitchFamily="18" charset="0"/>
              </a:rPr>
              <a:t>Paul and Suzanne are peeling potatoes for their families Christmas Eve dinner.  Each has their own bag.  Paul starts off with 32 potatoes in his bag and Suzanne starts with 40.  Paul peels 2 potatoes/min and Suzanne can peel 3 potatoes/min. </a:t>
            </a:r>
          </a:p>
          <a:p>
            <a:r>
              <a:rPr lang="en-US" sz="2400" b="1" dirty="0" smtClean="0">
                <a:latin typeface="Constantia" pitchFamily="18" charset="0"/>
              </a:rPr>
              <a:t>Please complete the following table for this situation</a:t>
            </a:r>
          </a:p>
          <a:p>
            <a:pPr>
              <a:buNone/>
            </a:pPr>
            <a:endParaRPr lang="en-US" sz="2000" dirty="0">
              <a:latin typeface="Constantia" pitchFamily="18" charset="0"/>
            </a:endParaRPr>
          </a:p>
          <a:p>
            <a:pPr>
              <a:buNone/>
            </a:pPr>
            <a:endParaRPr lang="en-US" sz="2000" dirty="0" smtClean="0">
              <a:latin typeface="Constantia" pitchFamily="18" charset="0"/>
            </a:endParaRPr>
          </a:p>
          <a:p>
            <a:pPr>
              <a:buNone/>
            </a:pPr>
            <a:endParaRPr lang="en-US" sz="2000" dirty="0">
              <a:latin typeface="Constantia" pitchFamily="18" charset="0"/>
            </a:endParaRPr>
          </a:p>
          <a:p>
            <a:pPr>
              <a:buNone/>
            </a:pPr>
            <a:endParaRPr lang="en-US" sz="2000" dirty="0" smtClean="0">
              <a:latin typeface="Constantia" pitchFamily="18" charset="0"/>
            </a:endParaRPr>
          </a:p>
          <a:p>
            <a:pPr>
              <a:buNone/>
            </a:pPr>
            <a:endParaRPr lang="en-US" sz="2000" dirty="0" smtClean="0">
              <a:latin typeface="Constantia" pitchFamily="18" charset="0"/>
            </a:endParaRPr>
          </a:p>
          <a:p>
            <a:pPr>
              <a:buNone/>
            </a:pPr>
            <a:endParaRPr lang="en-US" sz="2000" dirty="0">
              <a:latin typeface="Constantia" pitchFamily="18" charset="0"/>
            </a:endParaRPr>
          </a:p>
          <a:p>
            <a:pPr>
              <a:buNone/>
            </a:pPr>
            <a:endParaRPr lang="en-US" sz="2000" dirty="0" smtClean="0">
              <a:latin typeface="Constantia" pitchFamily="18" charset="0"/>
            </a:endParaRPr>
          </a:p>
          <a:p>
            <a:pPr>
              <a:buNone/>
            </a:pPr>
            <a:endParaRPr lang="en-US" sz="2000" dirty="0" smtClean="0">
              <a:latin typeface="Constantia" pitchFamily="18" charset="0"/>
            </a:endParaRPr>
          </a:p>
          <a:p>
            <a:r>
              <a:rPr lang="en-US" sz="2400" b="1" dirty="0" smtClean="0">
                <a:latin typeface="Constantia" pitchFamily="18" charset="0"/>
              </a:rPr>
              <a:t>Write a linear equation in intercept form for both people.</a:t>
            </a:r>
          </a:p>
          <a:p>
            <a:r>
              <a:rPr lang="en-US" sz="2400" b="1" dirty="0" smtClean="0">
                <a:latin typeface="Constantia" pitchFamily="18" charset="0"/>
              </a:rPr>
              <a:t>When will they have the same amount of potatoes left to peel?</a:t>
            </a:r>
            <a:endParaRPr lang="en-US" sz="2400" b="1" dirty="0">
              <a:latin typeface="Constantia" pitchFamily="18" charset="0"/>
            </a:endParaRPr>
          </a:p>
        </p:txBody>
      </p:sp>
      <p:graphicFrame>
        <p:nvGraphicFramePr>
          <p:cNvPr id="6" name="Table 5"/>
          <p:cNvGraphicFramePr>
            <a:graphicFrameLocks noGrp="1"/>
          </p:cNvGraphicFramePr>
          <p:nvPr/>
        </p:nvGraphicFramePr>
        <p:xfrm>
          <a:off x="838200" y="3048000"/>
          <a:ext cx="4267200" cy="2514602"/>
        </p:xfrm>
        <a:graphic>
          <a:graphicData uri="http://schemas.openxmlformats.org/drawingml/2006/table">
            <a:tbl>
              <a:tblPr firstRow="1" bandRow="1">
                <a:tableStyleId>{5C22544A-7EE6-4342-B048-85BDC9FD1C3A}</a:tableStyleId>
              </a:tblPr>
              <a:tblGrid>
                <a:gridCol w="1422400"/>
                <a:gridCol w="1422400"/>
                <a:gridCol w="1422400"/>
              </a:tblGrid>
              <a:tr h="604777">
                <a:tc>
                  <a:txBody>
                    <a:bodyPr/>
                    <a:lstStyle/>
                    <a:p>
                      <a:pPr algn="ctr"/>
                      <a:r>
                        <a:rPr lang="en-US" sz="1600" dirty="0" smtClean="0"/>
                        <a:t>Time (min)</a:t>
                      </a:r>
                      <a:endParaRPr lang="en-US" sz="1600" dirty="0"/>
                    </a:p>
                  </a:txBody>
                  <a:tcPr/>
                </a:tc>
                <a:tc>
                  <a:txBody>
                    <a:bodyPr/>
                    <a:lstStyle/>
                    <a:p>
                      <a:pPr algn="ctr"/>
                      <a:r>
                        <a:rPr lang="en-US" sz="1600" dirty="0" smtClean="0"/>
                        <a:t>Paul’s Potatoes</a:t>
                      </a:r>
                      <a:endParaRPr lang="en-US" sz="1600" dirty="0"/>
                    </a:p>
                  </a:txBody>
                  <a:tcPr/>
                </a:tc>
                <a:tc>
                  <a:txBody>
                    <a:bodyPr/>
                    <a:lstStyle/>
                    <a:p>
                      <a:pPr algn="ctr"/>
                      <a:r>
                        <a:rPr lang="en-US" sz="1600" dirty="0" smtClean="0"/>
                        <a:t>Suzanne’s Potatoes</a:t>
                      </a:r>
                      <a:endParaRPr lang="en-US" sz="1600" dirty="0"/>
                    </a:p>
                  </a:txBody>
                  <a:tcPr/>
                </a:tc>
              </a:tr>
              <a:tr h="381965">
                <a:tc>
                  <a:txBody>
                    <a:bodyPr/>
                    <a:lstStyle/>
                    <a:p>
                      <a:pPr algn="ctr"/>
                      <a:r>
                        <a:rPr lang="en-US" dirty="0" smtClean="0"/>
                        <a:t>0</a:t>
                      </a:r>
                      <a:endParaRPr lang="en-US" dirty="0"/>
                    </a:p>
                  </a:txBody>
                  <a:tcPr/>
                </a:tc>
                <a:tc>
                  <a:txBody>
                    <a:bodyPr/>
                    <a:lstStyle/>
                    <a:p>
                      <a:endParaRPr lang="en-US" dirty="0"/>
                    </a:p>
                  </a:txBody>
                  <a:tcPr/>
                </a:tc>
                <a:tc>
                  <a:txBody>
                    <a:bodyPr/>
                    <a:lstStyle/>
                    <a:p>
                      <a:endParaRPr lang="en-US" dirty="0"/>
                    </a:p>
                  </a:txBody>
                  <a:tcPr/>
                </a:tc>
              </a:tr>
              <a:tr h="381965">
                <a:tc>
                  <a:txBody>
                    <a:bodyPr/>
                    <a:lstStyle/>
                    <a:p>
                      <a:pPr algn="ctr"/>
                      <a:r>
                        <a:rPr lang="en-US" dirty="0" smtClean="0"/>
                        <a:t>1</a:t>
                      </a:r>
                      <a:endParaRPr lang="en-US" dirty="0"/>
                    </a:p>
                  </a:txBody>
                  <a:tcPr/>
                </a:tc>
                <a:tc>
                  <a:txBody>
                    <a:bodyPr/>
                    <a:lstStyle/>
                    <a:p>
                      <a:endParaRPr lang="en-US"/>
                    </a:p>
                  </a:txBody>
                  <a:tcPr/>
                </a:tc>
                <a:tc>
                  <a:txBody>
                    <a:bodyPr/>
                    <a:lstStyle/>
                    <a:p>
                      <a:endParaRPr lang="en-US"/>
                    </a:p>
                  </a:txBody>
                  <a:tcPr/>
                </a:tc>
              </a:tr>
              <a:tr h="381965">
                <a:tc>
                  <a:txBody>
                    <a:bodyPr/>
                    <a:lstStyle/>
                    <a:p>
                      <a:pPr algn="ctr"/>
                      <a:r>
                        <a:rPr lang="en-US" dirty="0" smtClean="0"/>
                        <a:t>2</a:t>
                      </a:r>
                      <a:endParaRPr lang="en-US" dirty="0"/>
                    </a:p>
                  </a:txBody>
                  <a:tcPr/>
                </a:tc>
                <a:tc>
                  <a:txBody>
                    <a:bodyPr/>
                    <a:lstStyle/>
                    <a:p>
                      <a:endParaRPr lang="en-US"/>
                    </a:p>
                  </a:txBody>
                  <a:tcPr/>
                </a:tc>
                <a:tc>
                  <a:txBody>
                    <a:bodyPr/>
                    <a:lstStyle/>
                    <a:p>
                      <a:endParaRPr lang="en-US" dirty="0"/>
                    </a:p>
                  </a:txBody>
                  <a:tcPr/>
                </a:tc>
              </a:tr>
              <a:tr h="381965">
                <a:tc>
                  <a:txBody>
                    <a:bodyPr/>
                    <a:lstStyle/>
                    <a:p>
                      <a:pPr algn="ctr"/>
                      <a:r>
                        <a:rPr lang="en-US" dirty="0" smtClean="0"/>
                        <a:t>3</a:t>
                      </a:r>
                      <a:endParaRPr lang="en-US" dirty="0"/>
                    </a:p>
                  </a:txBody>
                  <a:tcPr/>
                </a:tc>
                <a:tc>
                  <a:txBody>
                    <a:bodyPr/>
                    <a:lstStyle/>
                    <a:p>
                      <a:endParaRPr lang="en-US"/>
                    </a:p>
                  </a:txBody>
                  <a:tcPr/>
                </a:tc>
                <a:tc>
                  <a:txBody>
                    <a:bodyPr/>
                    <a:lstStyle/>
                    <a:p>
                      <a:endParaRPr lang="en-US"/>
                    </a:p>
                  </a:txBody>
                  <a:tcPr/>
                </a:tc>
              </a:tr>
              <a:tr h="381965">
                <a:tc>
                  <a:txBody>
                    <a:bodyPr/>
                    <a:lstStyle/>
                    <a:p>
                      <a:pPr algn="ctr"/>
                      <a:r>
                        <a:rPr lang="en-US" dirty="0" smtClean="0"/>
                        <a:t>4</a:t>
                      </a:r>
                      <a:endParaRPr lang="en-US" dirty="0"/>
                    </a:p>
                  </a:txBody>
                  <a:tcPr/>
                </a:tc>
                <a:tc>
                  <a:txBody>
                    <a:bodyPr/>
                    <a:lstStyle/>
                    <a:p>
                      <a:endParaRPr lang="en-US"/>
                    </a:p>
                  </a:txBody>
                  <a:tcPr/>
                </a:tc>
                <a:tc>
                  <a:txBody>
                    <a:bodyPr/>
                    <a:lstStyle/>
                    <a:p>
                      <a:endParaRPr lang="en-US" dirty="0"/>
                    </a:p>
                  </a:txBody>
                  <a:tcPr/>
                </a:tc>
              </a:tr>
            </a:tbl>
          </a:graphicData>
        </a:graphic>
      </p:graphicFrame>
      <p:pic>
        <p:nvPicPr>
          <p:cNvPr id="1026" name="Picture 2" descr="C:\WINDOWS\Temporary Internet Files\Content.IE5\5D69W194\MP900442776[1].jpg"/>
          <p:cNvPicPr>
            <a:picLocks noChangeAspect="1" noChangeArrowheads="1"/>
          </p:cNvPicPr>
          <p:nvPr/>
        </p:nvPicPr>
        <p:blipFill>
          <a:blip r:embed="rId2" cstate="print"/>
          <a:srcRect/>
          <a:stretch>
            <a:fillRect/>
          </a:stretch>
        </p:blipFill>
        <p:spPr bwMode="auto">
          <a:xfrm>
            <a:off x="6705600" y="3124200"/>
            <a:ext cx="1600200" cy="239747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563562"/>
          </a:xfrm>
        </p:spPr>
        <p:txBody>
          <a:bodyPr>
            <a:noAutofit/>
          </a:bodyPr>
          <a:lstStyle/>
          <a:p>
            <a:r>
              <a:rPr lang="en-US" sz="3600" dirty="0">
                <a:latin typeface="Constantia" pitchFamily="18" charset="0"/>
              </a:rPr>
              <a:t>4H Simultaneous Equations by Substitution</a:t>
            </a:r>
            <a:endParaRPr lang="en-US" sz="3600" b="1" dirty="0">
              <a:latin typeface="+mn-lt"/>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Solving systems of equations can of course be done symbolically (using just the equations) as well as graphically.  </a:t>
            </a:r>
          </a:p>
          <a:p>
            <a:r>
              <a:rPr lang="en-US" sz="2400" dirty="0" smtClean="0"/>
              <a:t>The substitution method works on the same principal of substitution we have used </a:t>
            </a:r>
            <a:r>
              <a:rPr lang="en-US" sz="2400" dirty="0" smtClean="0"/>
              <a:t>in previous sections.  </a:t>
            </a:r>
            <a:r>
              <a:rPr lang="en-US" sz="2400" dirty="0" smtClean="0"/>
              <a:t>If we know what 1 variable is equal to, we can put that equality in it’s place.</a:t>
            </a:r>
          </a:p>
          <a:p>
            <a:r>
              <a:rPr lang="en-US" sz="2400" dirty="0" smtClean="0"/>
              <a:t>Lets look at the following system representing the distance between two cars over a period of time on an interstate.</a:t>
            </a:r>
          </a:p>
          <a:p>
            <a:pPr>
              <a:buNone/>
            </a:pPr>
            <a:endParaRPr lang="en-US" sz="2400"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66800" y="4724400"/>
            <a:ext cx="3288323" cy="1143000"/>
          </a:xfrm>
          <a:prstGeom prst="rect">
            <a:avLst/>
          </a:prstGeom>
          <a:noFill/>
        </p:spPr>
      </p:pic>
      <p:pic>
        <p:nvPicPr>
          <p:cNvPr id="2051" name="Picture 3" descr="C:\WINDOWS\Temporary Internet Files\Content.IE5\91GB7S05\MP900444555[1].jpg"/>
          <p:cNvPicPr>
            <a:picLocks noChangeAspect="1" noChangeArrowheads="1"/>
          </p:cNvPicPr>
          <p:nvPr/>
        </p:nvPicPr>
        <p:blipFill>
          <a:blip r:embed="rId3" cstate="print"/>
          <a:srcRect/>
          <a:stretch>
            <a:fillRect/>
          </a:stretch>
        </p:blipFill>
        <p:spPr bwMode="auto">
          <a:xfrm>
            <a:off x="5181600" y="4419600"/>
            <a:ext cx="3352800" cy="22312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onstantia" pitchFamily="18" charset="0"/>
              </a:rPr>
              <a:t>4H Simultaneous Equations by Substitution</a:t>
            </a:r>
            <a:endParaRPr lang="en-US" dirty="0"/>
          </a:p>
        </p:txBody>
      </p:sp>
      <p:sp>
        <p:nvSpPr>
          <p:cNvPr id="3" name="Content Placeholder 2"/>
          <p:cNvSpPr>
            <a:spLocks noGrp="1"/>
          </p:cNvSpPr>
          <p:nvPr>
            <p:ph idx="1"/>
          </p:nvPr>
        </p:nvSpPr>
        <p:spPr/>
        <p:txBody>
          <a:bodyPr/>
          <a:lstStyle/>
          <a:p>
            <a:r>
              <a:rPr lang="en-US" dirty="0" smtClean="0"/>
              <a:t>Solve each system of equations by substitution, and check your solution.</a:t>
            </a:r>
          </a:p>
          <a:p>
            <a:pPr>
              <a:buNone/>
            </a:pPr>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486400" y="3048000"/>
            <a:ext cx="2521527" cy="1066800"/>
          </a:xfrm>
          <a:prstGeom prst="rect">
            <a:avLst/>
          </a:prstGeom>
          <a:noFill/>
        </p:spPr>
      </p:pic>
      <p:sp>
        <p:nvSpPr>
          <p:cNvPr id="2051"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66800" y="3048000"/>
            <a:ext cx="2434442" cy="1143000"/>
          </a:xfrm>
          <a:prstGeom prst="rect">
            <a:avLst/>
          </a:prstGeom>
          <a:noFill/>
        </p:spPr>
      </p:pic>
      <p:sp>
        <p:nvSpPr>
          <p:cNvPr id="2054" name="Rectangle 6"/>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2055" name="Picture 7" descr="C:\WINDOWS\Temporary Internet Files\Content.IE5\XMPY1IX1\MP900316408[1].jpg"/>
          <p:cNvPicPr>
            <a:picLocks noChangeAspect="1" noChangeArrowheads="1"/>
          </p:cNvPicPr>
          <p:nvPr/>
        </p:nvPicPr>
        <p:blipFill>
          <a:blip r:embed="rId4" cstate="print"/>
          <a:srcRect/>
          <a:stretch>
            <a:fillRect/>
          </a:stretch>
        </p:blipFill>
        <p:spPr bwMode="auto">
          <a:xfrm>
            <a:off x="6400800" y="4724400"/>
            <a:ext cx="2523109" cy="16946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484</TotalTime>
  <Words>196</Words>
  <Application>Microsoft Office PowerPoint</Application>
  <PresentationFormat>On-screen Show (4:3)</PresentationFormat>
  <Paragraphs>27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4H Simultaneous Equations by Substitution</vt:lpstr>
      <vt:lpstr>4H Simultaneous Equations by Substitution</vt:lpstr>
      <vt:lpstr>4H Simultaneous Equations by Substitution</vt:lpstr>
    </vt:vector>
  </TitlesOfParts>
  <Company>Milwaukee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5.2 Solving Systems of Equations Using Substitution</dc:title>
  <dc:creator>mooremx1</dc:creator>
  <cp:lastModifiedBy>Windows User</cp:lastModifiedBy>
  <cp:revision>24</cp:revision>
  <dcterms:created xsi:type="dcterms:W3CDTF">2011-12-08T14:53:57Z</dcterms:created>
  <dcterms:modified xsi:type="dcterms:W3CDTF">2015-08-26T12:16:39Z</dcterms:modified>
</cp:coreProperties>
</file>