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9EF97B-6BD6-44DA-ACD0-D2D9CBE0FE5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E7378CF-B496-49CA-B253-E457F77BA82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8377084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524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Chi-Squared Lesson 1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7145" y="60960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It is acceptable to use technology.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9729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28601"/>
            <a:ext cx="6781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/>
              <a:t> </a:t>
            </a:r>
            <a:endParaRPr lang="en-US" sz="2800" b="1" dirty="0"/>
          </a:p>
          <a:p>
            <a:r>
              <a:rPr lang="en-US" sz="2800" b="1" u="sng" dirty="0"/>
              <a:t>Learning intentions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Today I will learn to…</a:t>
            </a:r>
          </a:p>
          <a:p>
            <a:pPr lvl="0"/>
            <a:r>
              <a:rPr lang="en-US" sz="2800" b="1" dirty="0"/>
              <a:t>Identify and use the chi-squared test for independence.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Success Criteria</a:t>
            </a:r>
            <a:r>
              <a:rPr lang="en-US" sz="2800" b="1" dirty="0"/>
              <a:t>: </a:t>
            </a:r>
          </a:p>
          <a:p>
            <a:r>
              <a:rPr lang="en-US" sz="2800" b="1" dirty="0"/>
              <a:t>I will know I am successful when I can…</a:t>
            </a:r>
          </a:p>
          <a:p>
            <a:pPr lvl="0"/>
            <a:r>
              <a:rPr lang="en-US" sz="2800" b="1" dirty="0"/>
              <a:t>Use the chi-squared test to obtain a value of chi-squared.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b="1" u="sng" dirty="0"/>
              <a:t>Approaches to Learning</a:t>
            </a:r>
            <a:r>
              <a:rPr lang="en-US" sz="2800" b="1" dirty="0"/>
              <a:t>: </a:t>
            </a:r>
          </a:p>
          <a:p>
            <a:r>
              <a:rPr lang="en-US" sz="2800" b="1" dirty="0"/>
              <a:t>Thinking Skills</a:t>
            </a:r>
          </a:p>
        </p:txBody>
      </p:sp>
    </p:spTree>
    <p:extLst>
      <p:ext uri="{BB962C8B-B14F-4D97-AF65-F5344CB8AC3E}">
        <p14:creationId xmlns:p14="http://schemas.microsoft.com/office/powerpoint/2010/main" val="33522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0" y="457200"/>
          <a:ext cx="5111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330200" imgH="228600" progId="Equation.3">
                  <p:embed/>
                </p:oleObj>
              </mc:Choice>
              <mc:Fallback>
                <p:oleObj name="Equation" r:id="rId3" imgW="330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511175" cy="358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0" y="815975"/>
          <a:ext cx="17986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5" imgW="1168400" imgH="457200" progId="Equation.3">
                  <p:embed/>
                </p:oleObj>
              </mc:Choice>
              <mc:Fallback>
                <p:oleObj name="Equation" r:id="rId5" imgW="11684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15975"/>
                        <a:ext cx="17986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6200" y="385280"/>
            <a:ext cx="36541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Terms and Notation:</a:t>
            </a:r>
            <a:endParaRPr kumimoji="0" lang="en-US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066800"/>
            <a:ext cx="73152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sz="2400" u="sng" dirty="0">
                <a:ea typeface="Times New Roman" pitchFamily="18" charset="0"/>
              </a:rPr>
              <a:t>The </a:t>
            </a:r>
            <a:r>
              <a:rPr lang="en-US" altLang="en-US" sz="2400" b="1" u="sng" dirty="0">
                <a:ea typeface="Times New Roman" pitchFamily="18" charset="0"/>
              </a:rPr>
              <a:t>Chi-squared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Test 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is the test that we use to find if two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classifications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from the same sample are </a:t>
            </a:r>
            <a:r>
              <a:rPr kumimoji="0" lang="en-US" alt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independent</a:t>
            </a:r>
            <a:r>
              <a:rPr kumimoji="0" lang="en-US" alt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(if the occurrence of one does not affect the other)</a:t>
            </a:r>
            <a:endParaRPr kumimoji="0" lang="en-US" altLang="en-US" sz="105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" y="4800600"/>
            <a:ext cx="525977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914400" algn="l"/>
              </a:tabLst>
            </a:pPr>
            <a:r>
              <a:rPr kumimoji="0" lang="en-US" altLang="en-US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altLang="en-US" sz="32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observed frequency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914400" algn="l"/>
              </a:tabLst>
            </a:pPr>
            <a:r>
              <a:rPr kumimoji="0" lang="en-US" altLang="en-US" sz="32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kumimoji="0" lang="en-US" altLang="en-US" sz="32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expected frequency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036190"/>
              </p:ext>
            </p:extLst>
          </p:nvPr>
        </p:nvGraphicFramePr>
        <p:xfrm>
          <a:off x="1676400" y="2819400"/>
          <a:ext cx="4572000" cy="1840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7" imgW="1168400" imgH="457200" progId="Equation.3">
                  <p:embed/>
                </p:oleObj>
              </mc:Choice>
              <mc:Fallback>
                <p:oleObj name="Equation" r:id="rId7" imgW="11684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819400"/>
                        <a:ext cx="4572000" cy="184009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2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381000" y="228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Contingency Table:</a:t>
            </a:r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705058"/>
                  </p:ext>
                </p:extLst>
              </p:nvPr>
            </p:nvGraphicFramePr>
            <p:xfrm>
              <a:off x="228600" y="762000"/>
              <a:ext cx="8458200" cy="1996288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114550"/>
                    <a:gridCol w="2114550"/>
                    <a:gridCol w="2114550"/>
                    <a:gridCol w="2114550"/>
                  </a:tblGrid>
                  <a:tr h="396088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𝒔𝒖𝒎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</a:tr>
                  <a:tr h="59451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𝑤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</a:tr>
                  <a:tr h="4722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</a:tr>
                  <a:tr h="4722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/>
                                  </a:rPr>
                                  <m:t>𝒔𝒖𝒎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705058"/>
                  </p:ext>
                </p:extLst>
              </p:nvPr>
            </p:nvGraphicFramePr>
            <p:xfrm>
              <a:off x="228600" y="762000"/>
              <a:ext cx="8458200" cy="1996288"/>
            </p:xfrm>
            <a:graphic>
              <a:graphicData uri="http://schemas.openxmlformats.org/drawingml/2006/table">
                <a:tbl>
                  <a:tblPr firstRow="1" bandRow="1">
                    <a:tableStyleId>{8A107856-5554-42FB-B03E-39F5DBC370BA}</a:tableStyleId>
                  </a:tblPr>
                  <a:tblGrid>
                    <a:gridCol w="2114550"/>
                    <a:gridCol w="2114550"/>
                    <a:gridCol w="2114550"/>
                    <a:gridCol w="211455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88" r="-199712" b="-3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867" r="-100289" b="-34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b="-344000"/>
                          </a:stretch>
                        </a:blipFill>
                      </a:tcPr>
                    </a:tc>
                  </a:tr>
                  <a:tr h="5945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88" t="-77320" r="-299712" b="-1659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88" t="-77320" r="-199712" b="-1659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867" t="-77320" r="-100289" b="-1659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77320" b="-165979"/>
                          </a:stretch>
                        </a:blipFill>
                      </a:tcPr>
                    </a:tc>
                  </a:tr>
                  <a:tr h="4722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88" t="-220513" r="-299712" b="-106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88" t="-220513" r="-199712" b="-106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867" t="-220513" r="-100289" b="-106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220513" b="-106410"/>
                          </a:stretch>
                        </a:blipFill>
                      </a:tcPr>
                    </a:tc>
                  </a:tr>
                  <a:tr h="4722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88" t="-324675" r="-299712" b="-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288" t="-324675" r="-199712" b="-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867" t="-324675" r="-100289" b="-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t="-324675" b="-779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1" name="Rectangle 20"/>
          <p:cNvSpPr/>
          <p:nvPr/>
        </p:nvSpPr>
        <p:spPr>
          <a:xfrm>
            <a:off x="118353" y="2908012"/>
            <a:ext cx="861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/>
              <a:t>a, b, c </a:t>
            </a:r>
            <a:r>
              <a:rPr lang="en-US" sz="3200" b="1" dirty="0"/>
              <a:t>and</a:t>
            </a:r>
            <a:r>
              <a:rPr lang="en-US" sz="3200" b="1" i="1" dirty="0"/>
              <a:t> d</a:t>
            </a:r>
            <a:r>
              <a:rPr lang="en-US" sz="3200" b="1" dirty="0"/>
              <a:t> are observed data.  </a:t>
            </a:r>
            <a:r>
              <a:rPr lang="en-US" sz="3200" b="1" i="1" dirty="0"/>
              <a:t>n = w + z = y + z</a:t>
            </a:r>
            <a:endParaRPr lang="en-US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118353" y="3581400"/>
            <a:ext cx="356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Expected Value Table: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3619513"/>
                  </p:ext>
                </p:extLst>
              </p:nvPr>
            </p:nvGraphicFramePr>
            <p:xfrm>
              <a:off x="194553" y="4104620"/>
              <a:ext cx="8458200" cy="2365097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2114550"/>
                    <a:gridCol w="2114550"/>
                    <a:gridCol w="2114550"/>
                    <a:gridCol w="2114550"/>
                  </a:tblGrid>
                  <a:tr h="396088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/>
                                  </a:rPr>
                                  <m:t>𝒔𝒖𝒎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</a:tr>
                  <a:tr h="59451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𝑤𝑦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𝑤𝑧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𝑤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</a:tr>
                  <a:tr h="4722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2400" smtClean="0">
                                        <a:latin typeface="Cambria Math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𝑥𝑦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𝑥𝑧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</a:tr>
                  <a:tr h="47228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/>
                                  </a:rPr>
                                  <m:t>𝒔𝒖𝒎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𝑧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13619513"/>
                  </p:ext>
                </p:extLst>
              </p:nvPr>
            </p:nvGraphicFramePr>
            <p:xfrm>
              <a:off x="194553" y="4104620"/>
              <a:ext cx="8458200" cy="2365097"/>
            </p:xfrm>
            <a:graphic>
              <a:graphicData uri="http://schemas.openxmlformats.org/drawingml/2006/table">
                <a:tbl>
                  <a:tblPr firstRow="1" bandRow="1">
                    <a:tableStyleId>{16D9F66E-5EB9-4882-86FB-DCBF35E3C3E4}</a:tableStyleId>
                  </a:tblPr>
                  <a:tblGrid>
                    <a:gridCol w="2114550"/>
                    <a:gridCol w="2114550"/>
                    <a:gridCol w="2114550"/>
                    <a:gridCol w="2114550"/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288" r="-200000" b="-42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867" r="-100578" b="-425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r="-288" b="-425333"/>
                          </a:stretch>
                        </a:blipFill>
                      </a:tcPr>
                    </a:tc>
                  </a:tr>
                  <a:tr h="7177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88" t="-63559" r="-300000" b="-170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288" t="-63559" r="-200000" b="-170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867" t="-63559" r="-100578" b="-170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63559" r="-288" b="-170339"/>
                          </a:stretch>
                        </a:blipFill>
                      </a:tcPr>
                    </a:tc>
                  </a:tr>
                  <a:tr h="71786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88" t="-163559" r="-300000" b="-70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288" t="-163559" r="-200000" b="-70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867" t="-163559" r="-100578" b="-703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163559" r="-288" b="-70339"/>
                          </a:stretch>
                        </a:blipFill>
                      </a:tcPr>
                    </a:tc>
                  </a:tr>
                  <a:tr h="4722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88" t="-403896" r="-300000" b="-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100288" t="-403896" r="-200000" b="-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867" t="-403896" r="-100578" b="-77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403896" r="-288" b="-779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9921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17634"/>
              </p:ext>
            </p:extLst>
          </p:nvPr>
        </p:nvGraphicFramePr>
        <p:xfrm>
          <a:off x="381000" y="1600200"/>
          <a:ext cx="7162800" cy="1752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1397619"/>
                <a:gridCol w="2183781"/>
                <a:gridCol w="2329366"/>
                <a:gridCol w="1252034"/>
              </a:tblGrid>
              <a:tr h="701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Get at least 8 hours of sleep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Get less than 8 hours of sleep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sum</a:t>
                      </a:r>
                      <a:endParaRPr lang="en-US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Male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05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sum</a:t>
                      </a:r>
                      <a:endParaRPr lang="en-US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09600" y="304800"/>
            <a:ext cx="702088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table shows the results of a sample of 75 randomly selected students classified according to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gender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amount of sleep each night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Calculate chi-squared for the above data.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595991"/>
            <a:ext cx="2354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Expected Value Table: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615778"/>
              </p:ext>
            </p:extLst>
          </p:nvPr>
        </p:nvGraphicFramePr>
        <p:xfrm>
          <a:off x="381000" y="4267200"/>
          <a:ext cx="7696200" cy="2362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1501697"/>
                <a:gridCol w="2346403"/>
                <a:gridCol w="2502829"/>
                <a:gridCol w="1345271"/>
              </a:tblGrid>
              <a:tr h="944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Get at least 8 hours of sleep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Get less than 8 hours of sleep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sum</a:t>
                      </a:r>
                      <a:endParaRPr lang="en-US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Male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24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</a:rPr>
                        <a:t>sum</a:t>
                      </a:r>
                      <a:endParaRPr lang="en-US" sz="1200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8" name="Picture 6" descr="C:\Users\mooremx1\AppData\Local\Microsoft\Windows\Temporary Internet Files\Content.IE5\TZO4C3NB\large-Sleeping-in-a-tent-66.6-5497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967335" cy="141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23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917649"/>
                  </p:ext>
                </p:extLst>
              </p:nvPr>
            </p:nvGraphicFramePr>
            <p:xfrm>
              <a:off x="152400" y="1397000"/>
              <a:ext cx="8839200" cy="37846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67840"/>
                    <a:gridCol w="1767840"/>
                    <a:gridCol w="1767840"/>
                    <a:gridCol w="1767840"/>
                    <a:gridCol w="1767840"/>
                  </a:tblGrid>
                  <a:tr h="123563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𝒐</m:t>
                                    </m:r>
                                  </m:sub>
                                </m:sSub>
                                <m:r>
                                  <a:rPr lang="en-US" sz="2400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𝒇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4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240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𝒇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𝒐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1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𝒇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1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𝒆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4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en-US" sz="2400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sz="240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400" b="1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/>
                                                  </a:rPr>
                                                  <m:t>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400" b="1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/>
                                                  </a:rPr>
                                                  <m:t>𝒐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2400" b="1" i="1" smtClean="0">
                                                <a:solidFill>
                                                  <a:schemeClr val="bg1"/>
                                                </a:solidFill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sz="2400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2400" b="1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/>
                                                  </a:rPr>
                                                  <m:t>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2400" b="1" i="1" smtClean="0">
                                                    <a:solidFill>
                                                      <a:schemeClr val="bg1"/>
                                                    </a:solidFill>
                                                    <a:latin typeface="Cambria Math"/>
                                                  </a:rPr>
                                                  <m:t>𝒆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sz="24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𝒇</m:t>
                                        </m:r>
                                      </m:e>
                                      <m:sub>
                                        <m:r>
                                          <a:rPr lang="en-US" sz="2400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  <m:t>𝒆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𝑑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Total: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10917649"/>
                  </p:ext>
                </p:extLst>
              </p:nvPr>
            </p:nvGraphicFramePr>
            <p:xfrm>
              <a:off x="152400" y="1397000"/>
              <a:ext cx="8839200" cy="37846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67840"/>
                    <a:gridCol w="1767840"/>
                    <a:gridCol w="1767840"/>
                    <a:gridCol w="1767840"/>
                    <a:gridCol w="1767840"/>
                  </a:tblGrid>
                  <a:tr h="12356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r="-400000" b="-205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r="-300000" b="-205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00000" r="-200000" b="-205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000" r="-100000" b="-20591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b="-205911"/>
                          </a:stretch>
                        </a:blipFill>
                      </a:tcPr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44578" r="-400000" b="-4036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40476" r="-400000" b="-298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40476" r="-400000" b="-1988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46988" r="-400000" b="-10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509793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 smtClean="0"/>
                            <a:t>Total:</a:t>
                          </a:r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381000" y="2286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doni MT Black" panose="02070A03080606020203" pitchFamily="18" charset="0"/>
              </a:rPr>
              <a:t>Chi-Squared Calculation Table</a:t>
            </a:r>
            <a:endParaRPr lang="en-US" sz="28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0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187</TotalTime>
  <Words>323</Words>
  <Application>Microsoft Office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Metro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2015-10-23T14:36:06Z</dcterms:created>
  <dcterms:modified xsi:type="dcterms:W3CDTF">2015-10-26T14:55:31Z</dcterms:modified>
</cp:coreProperties>
</file>