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30D8F2-78E9-48AF-A02E-D2FA7DB03E2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73BDD6-E801-48B5-AF2E-032101FA39E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3" y="1371600"/>
            <a:ext cx="886027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Chi-Squared Lesson 2: The Chi-Squared Formal Test for Independence  </a:t>
            </a:r>
            <a:endParaRPr lang="en-US" sz="2400" b="1" dirty="0"/>
          </a:p>
        </p:txBody>
      </p:sp>
      <p:pic>
        <p:nvPicPr>
          <p:cNvPr id="1028" name="Picture 4" descr="C:\Users\mooremx1\AppData\Local\Microsoft\Windows\Temporary Internet Files\Content.IE5\33IUIAGT\dead_face_by_krasu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228600"/>
            <a:ext cx="127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8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Learning intentions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Today I will learn to…</a:t>
            </a:r>
          </a:p>
          <a:p>
            <a:pPr lvl="0"/>
            <a:r>
              <a:rPr lang="en-US" sz="3200" b="1" dirty="0"/>
              <a:t>Identify the steps for the formal chi-squared test for independence.</a:t>
            </a:r>
          </a:p>
          <a:p>
            <a:r>
              <a:rPr lang="en-US" sz="3200" b="1" dirty="0"/>
              <a:t> </a:t>
            </a:r>
          </a:p>
          <a:p>
            <a:r>
              <a:rPr lang="en-US" sz="3200" b="1" u="sng" dirty="0"/>
              <a:t>Success Criteria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I will know I am successful when I can…</a:t>
            </a:r>
          </a:p>
          <a:p>
            <a:pPr lvl="0"/>
            <a:r>
              <a:rPr lang="en-US" sz="3200" b="1" dirty="0"/>
              <a:t>Correctly identify if variables are independent using the chi-squared test for independence.</a:t>
            </a:r>
          </a:p>
          <a:p>
            <a:r>
              <a:rPr lang="en-US" sz="3200" b="1" dirty="0"/>
              <a:t> </a:t>
            </a:r>
          </a:p>
          <a:p>
            <a:r>
              <a:rPr lang="en-US" sz="3200" b="1" u="sng" dirty="0" err="1"/>
              <a:t>Appraoches</a:t>
            </a:r>
            <a:r>
              <a:rPr lang="en-US" sz="3200" b="1" u="sng" dirty="0"/>
              <a:t> to Learning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Thinking Skills</a:t>
            </a:r>
          </a:p>
        </p:txBody>
      </p:sp>
    </p:spTree>
    <p:extLst>
      <p:ext uri="{BB962C8B-B14F-4D97-AF65-F5344CB8AC3E}">
        <p14:creationId xmlns:p14="http://schemas.microsoft.com/office/powerpoint/2010/main" val="96952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31656"/>
              </p:ext>
            </p:extLst>
          </p:nvPr>
        </p:nvGraphicFramePr>
        <p:xfrm>
          <a:off x="990600" y="1066800"/>
          <a:ext cx="6934200" cy="21614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23484"/>
                <a:gridCol w="2043616"/>
                <a:gridCol w="2325494"/>
                <a:gridCol w="1141606"/>
              </a:tblGrid>
              <a:tr h="476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Regular Exercise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No Regular Exercise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sum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Male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112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104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Female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96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88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333345"/>
            <a:ext cx="8001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Observed Data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730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Complete the formal test for independence with this data at a 5% significance level.</a:t>
            </a:r>
          </a:p>
        </p:txBody>
      </p:sp>
      <p:pic>
        <p:nvPicPr>
          <p:cNvPr id="2050" name="Picture 2" descr="C:\Users\mooremx1\AppData\Local\Microsoft\Windows\Temporary Internet Files\Content.IE5\49581TI5\large-young-boy-jumping-rope-sport-exercise-33.3-7359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6178"/>
            <a:ext cx="1704000" cy="288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7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Chi-Squared and the Formal Test for Independence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990600"/>
            <a:ext cx="8915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Step 1</a:t>
            </a:r>
            <a:r>
              <a:rPr lang="en-US" sz="2800" b="1" dirty="0"/>
              <a:t>: 	We state </a:t>
            </a:r>
            <a:r>
              <a:rPr lang="en-US" sz="2800" b="1" i="1" dirty="0"/>
              <a:t>H</a:t>
            </a:r>
            <a:r>
              <a:rPr lang="en-US" sz="2800" b="1" i="1" baseline="-25000" dirty="0"/>
              <a:t>0</a:t>
            </a:r>
            <a:r>
              <a:rPr lang="en-US" sz="2800" b="1" dirty="0"/>
              <a:t> called the null hypothesis.  This is a statement that the two classifications being considered are independent.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dirty="0"/>
              <a:t>We state </a:t>
            </a:r>
            <a:r>
              <a:rPr lang="en-US" sz="2800" b="1" i="1" dirty="0"/>
              <a:t>H</a:t>
            </a:r>
            <a:r>
              <a:rPr lang="en-US" sz="2800" b="1" i="1" baseline="-25000" dirty="0"/>
              <a:t>1</a:t>
            </a:r>
            <a:r>
              <a:rPr lang="en-US" sz="2800" b="1" dirty="0"/>
              <a:t> called the alternative hypothesis.  This is a statement that the two classifications being considered are not independent.</a:t>
            </a:r>
          </a:p>
        </p:txBody>
      </p:sp>
    </p:spTree>
    <p:extLst>
      <p:ext uri="{BB962C8B-B14F-4D97-AF65-F5344CB8AC3E}">
        <p14:creationId xmlns:p14="http://schemas.microsoft.com/office/powerpoint/2010/main" val="217829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Step 2</a:t>
            </a:r>
            <a:r>
              <a:rPr lang="en-US" sz="3200" b="1" dirty="0"/>
              <a:t>: 	Calculate the degrees of freedom: </a:t>
            </a:r>
          </a:p>
          <a:p>
            <a:r>
              <a:rPr lang="en-US" sz="3200" b="1" dirty="0" err="1"/>
              <a:t>df</a:t>
            </a:r>
            <a:r>
              <a:rPr lang="en-US" sz="3200" b="1" dirty="0"/>
              <a:t>= (</a:t>
            </a:r>
            <a:r>
              <a:rPr lang="en-US" sz="3200" b="1" i="1" dirty="0"/>
              <a:t>r</a:t>
            </a:r>
            <a:r>
              <a:rPr lang="en-US" sz="3200" b="1" dirty="0"/>
              <a:t> – 1)(</a:t>
            </a:r>
            <a:r>
              <a:rPr lang="en-US" sz="3200" b="1" i="1" dirty="0"/>
              <a:t>c</a:t>
            </a:r>
            <a:r>
              <a:rPr lang="en-US" sz="3200" b="1" dirty="0"/>
              <a:t> – 1).</a:t>
            </a:r>
          </a:p>
          <a:p>
            <a:r>
              <a:rPr lang="en-US" sz="3200" b="1" dirty="0"/>
              <a:t> </a:t>
            </a:r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u="sng" dirty="0"/>
              <a:t>Step 3</a:t>
            </a:r>
            <a:r>
              <a:rPr lang="en-US" sz="3200" b="1" dirty="0"/>
              <a:t>:	We quote the significance level required,  i.e., 10%, 5%, 1%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558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901122"/>
              </p:ext>
            </p:extLst>
          </p:nvPr>
        </p:nvGraphicFramePr>
        <p:xfrm>
          <a:off x="7513637" y="603197"/>
          <a:ext cx="16303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444240" imgH="228600" progId="Equation.3">
                  <p:embed/>
                </p:oleObj>
              </mc:Choice>
              <mc:Fallback>
                <p:oleObj name="Equation" r:id="rId3" imgW="444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637" y="603197"/>
                        <a:ext cx="1630363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539433"/>
              </p:ext>
            </p:extLst>
          </p:nvPr>
        </p:nvGraphicFramePr>
        <p:xfrm>
          <a:off x="7620000" y="2286000"/>
          <a:ext cx="1143000" cy="110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266469" imgH="253780" progId="Equation.3">
                  <p:embed/>
                </p:oleObj>
              </mc:Choice>
              <mc:Fallback>
                <p:oleObj name="Equation" r:id="rId5" imgW="266469" imgH="2537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86000"/>
                        <a:ext cx="1143000" cy="1106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159537"/>
              </p:ext>
            </p:extLst>
          </p:nvPr>
        </p:nvGraphicFramePr>
        <p:xfrm>
          <a:off x="2849964" y="3429000"/>
          <a:ext cx="3429000" cy="1335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1117600" imgH="431800" progId="Equation.3">
                  <p:embed/>
                </p:oleObj>
              </mc:Choice>
              <mc:Fallback>
                <p:oleObj name="Equation" r:id="rId7" imgW="11176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964" y="3429000"/>
                        <a:ext cx="3429000" cy="1335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864" y="838201"/>
            <a:ext cx="883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4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	We state the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rejection inequality                              </a:t>
            </a:r>
            <a:r>
              <a:rPr lang="en-US" sz="2800" dirty="0"/>
              <a:t>where </a:t>
            </a:r>
            <a:r>
              <a:rPr lang="en-US" sz="2800" i="1" dirty="0"/>
              <a:t>k</a:t>
            </a:r>
            <a:r>
              <a:rPr lang="en-US" sz="2800" dirty="0"/>
              <a:t> is obtained from the </a:t>
            </a:r>
            <a:r>
              <a:rPr lang="en-US" sz="2800" b="1" dirty="0"/>
              <a:t>table of critical values</a:t>
            </a:r>
            <a:r>
              <a:rPr lang="en-US" sz="2800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0435" y="5105400"/>
            <a:ext cx="860306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Step 6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	We either accept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altLang="en-US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alt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 reject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altLang="en-US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depending on the rejection inequality result.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518" y="2667000"/>
            <a:ext cx="8742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Step 5</a:t>
            </a:r>
            <a:r>
              <a:rPr lang="en-US" sz="2800" b="1" dirty="0"/>
              <a:t>:	From the contingency table, </a:t>
            </a:r>
            <a:r>
              <a:rPr lang="en-US" sz="2800" b="1" dirty="0" smtClean="0"/>
              <a:t>find               using</a:t>
            </a:r>
            <a:r>
              <a:rPr lang="en-US" sz="2400" b="1" dirty="0" smtClean="0"/>
              <a:t>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106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133292"/>
            <a:ext cx="778988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of critical values (from p. 338 of book):</a:t>
            </a:r>
            <a:endParaRPr kumimoji="0" lang="en-US" alt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62" y="804330"/>
            <a:ext cx="6096000" cy="59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25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10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95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2015-10-27T14:26:24Z</dcterms:created>
  <dcterms:modified xsi:type="dcterms:W3CDTF">2015-10-27T15:02:53Z</dcterms:modified>
</cp:coreProperties>
</file>