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27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1802B5DF-7996-43CC-A6C3-1CFF94CE775A}" type="datetimeFigureOut">
              <a:rPr lang="en-US" smtClean="0"/>
              <a:t>8/19/2015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D9096766-FBDB-4692-BE15-9ECC913F9DB5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2B5DF-7996-43CC-A6C3-1CFF94CE775A}" type="datetimeFigureOut">
              <a:rPr lang="en-US" smtClean="0"/>
              <a:t>8/19/2015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96766-FBDB-4692-BE15-9ECC913F9D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2B5DF-7996-43CC-A6C3-1CFF94CE775A}" type="datetimeFigureOut">
              <a:rPr lang="en-US" smtClean="0"/>
              <a:t>8/19/2015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96766-FBDB-4692-BE15-9ECC913F9D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2B5DF-7996-43CC-A6C3-1CFF94CE775A}" type="datetimeFigureOut">
              <a:rPr lang="en-US" smtClean="0"/>
              <a:t>8/19/2015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96766-FBDB-4692-BE15-9ECC913F9D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2B5DF-7996-43CC-A6C3-1CFF94CE775A}" type="datetimeFigureOut">
              <a:rPr lang="en-US" smtClean="0"/>
              <a:t>8/19/2015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96766-FBDB-4692-BE15-9ECC913F9D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2B5DF-7996-43CC-A6C3-1CFF94CE775A}" type="datetimeFigureOut">
              <a:rPr lang="en-US" smtClean="0"/>
              <a:t>8/19/2015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96766-FBDB-4692-BE15-9ECC913F9DB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2B5DF-7996-43CC-A6C3-1CFF94CE775A}" type="datetimeFigureOut">
              <a:rPr lang="en-US" smtClean="0"/>
              <a:t>8/19/2015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96766-FBDB-4692-BE15-9ECC913F9D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2B5DF-7996-43CC-A6C3-1CFF94CE775A}" type="datetimeFigureOut">
              <a:rPr lang="en-US" smtClean="0"/>
              <a:t>8/19/2015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96766-FBDB-4692-BE15-9ECC913F9D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2B5DF-7996-43CC-A6C3-1CFF94CE775A}" type="datetimeFigureOut">
              <a:rPr lang="en-US" smtClean="0"/>
              <a:t>8/19/2015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96766-FBDB-4692-BE15-9ECC913F9D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2B5DF-7996-43CC-A6C3-1CFF94CE775A}" type="datetimeFigureOut">
              <a:rPr lang="en-US" smtClean="0"/>
              <a:t>8/19/2015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96766-FBDB-4692-BE15-9ECC913F9DB5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2B5DF-7996-43CC-A6C3-1CFF94CE775A}" type="datetimeFigureOut">
              <a:rPr lang="en-US" smtClean="0"/>
              <a:t>8/19/2015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96766-FBDB-4692-BE15-9ECC913F9D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1802B5DF-7996-43CC-A6C3-1CFF94CE775A}" type="datetimeFigureOut">
              <a:rPr lang="en-US" smtClean="0"/>
              <a:t>8/19/2015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D9096766-FBDB-4692-BE15-9ECC913F9DB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Evidence 1</a:t>
            </a:r>
            <a:br>
              <a:rPr lang="en-US" dirty="0" smtClean="0"/>
            </a:br>
            <a:r>
              <a:rPr lang="en-US" dirty="0" smtClean="0"/>
              <a:t>Numbers </a:t>
            </a:r>
            <a:r>
              <a:rPr lang="en-US" dirty="0" smtClean="0"/>
              <a:t>and Algebra </a:t>
            </a:r>
            <a:r>
              <a:rPr lang="en-US" dirty="0" smtClean="0"/>
              <a:t>1.1&amp;1.6</a:t>
            </a:r>
            <a:br>
              <a:rPr lang="en-US" dirty="0" smtClean="0"/>
            </a:br>
            <a:r>
              <a:rPr lang="en-US" dirty="0" smtClean="0"/>
              <a:t>Sections 4A-4E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 smtClean="0"/>
              <a:t>We are learning to: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ACT CCRS:</a:t>
            </a:r>
          </a:p>
          <a:p>
            <a:pPr marL="68580" indent="0">
              <a:buNone/>
            </a:pPr>
            <a:r>
              <a:rPr lang="en-US" dirty="0"/>
              <a:t>A 401. Evaluate algebraic expressions </a:t>
            </a:r>
            <a:r>
              <a:rPr lang="en-US" dirty="0" smtClean="0"/>
              <a:t>by substituting integers </a:t>
            </a:r>
            <a:r>
              <a:rPr lang="en-US" dirty="0"/>
              <a:t>for </a:t>
            </a:r>
            <a:r>
              <a:rPr lang="en-US" dirty="0" smtClean="0"/>
              <a:t>unknown quantities</a:t>
            </a:r>
          </a:p>
          <a:p>
            <a:pPr marL="68580" indent="0">
              <a:buNone/>
            </a:pPr>
            <a:r>
              <a:rPr lang="en-US" dirty="0"/>
              <a:t>A 403. Solve routine first-degree</a:t>
            </a:r>
          </a:p>
          <a:p>
            <a:pPr marL="68580" indent="0">
              <a:buNone/>
            </a:pPr>
            <a:r>
              <a:rPr lang="en-US" dirty="0"/>
              <a:t>equations</a:t>
            </a:r>
          </a:p>
          <a:p>
            <a:pPr marL="68580" indent="0">
              <a:buNone/>
            </a:pPr>
            <a:r>
              <a:rPr lang="en-US" dirty="0"/>
              <a:t>A 502. Solve real-world problems by using</a:t>
            </a:r>
          </a:p>
          <a:p>
            <a:pPr marL="68580" indent="0">
              <a:buNone/>
            </a:pPr>
            <a:r>
              <a:rPr lang="en-US" dirty="0"/>
              <a:t>first-degree </a:t>
            </a:r>
            <a:r>
              <a:rPr lang="en-US" dirty="0" smtClean="0"/>
              <a:t>equations</a:t>
            </a:r>
          </a:p>
          <a:p>
            <a:pPr marL="68580" indent="0">
              <a:buNone/>
            </a:pP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 will know I am successful when: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I receive back my Evidence 1 and have achieved a Proficient or better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0215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351" y="1143000"/>
            <a:ext cx="64008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912" y="3857624"/>
            <a:ext cx="5943177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76823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1219200" y="2057400"/>
                <a:ext cx="1186287" cy="42774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𝑓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/>
                            </a:rPr>
                            <m:t>−4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𝑟</m:t>
                          </m:r>
                        </m:e>
                      </m:ra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9200" y="2057400"/>
                <a:ext cx="1186287" cy="427746"/>
              </a:xfrm>
              <a:prstGeom prst="rect">
                <a:avLst/>
              </a:prstGeom>
              <a:blipFill rotWithShape="1">
                <a:blip r:embed="rId2"/>
                <a:stretch>
                  <a:fillRect b="-1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914400" y="1066800"/>
                <a:ext cx="53340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Evaluate the following expression when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𝑓</m:t>
                    </m:r>
                    <m:r>
                      <a:rPr lang="en-US" b="0" i="1" smtClean="0">
                        <a:latin typeface="Cambria Math"/>
                      </a:rPr>
                      <m:t>=9 </m:t>
                    </m:r>
                    <m:r>
                      <a:rPr lang="en-US" b="0" i="1" smtClean="0">
                        <a:latin typeface="Cambria Math"/>
                      </a:rPr>
                      <m:t>𝑎𝑛𝑑</m:t>
                    </m:r>
                    <m:r>
                      <a:rPr lang="en-US" b="0" i="1" smtClean="0">
                        <a:latin typeface="Cambria Math"/>
                      </a:rPr>
                      <m:t> </m:t>
                    </m:r>
                    <m:r>
                      <a:rPr lang="en-US" b="0" i="1" smtClean="0">
                        <a:latin typeface="Cambria Math"/>
                      </a:rPr>
                      <m:t>𝑟</m:t>
                    </m:r>
                    <m:r>
                      <a:rPr lang="en-US" b="0" i="1" smtClean="0">
                        <a:latin typeface="Cambria Math"/>
                      </a:rPr>
                      <m:t>=−3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400" y="1066800"/>
                <a:ext cx="5334000" cy="646331"/>
              </a:xfrm>
              <a:prstGeom prst="rect">
                <a:avLst/>
              </a:prstGeom>
              <a:blipFill rotWithShape="1">
                <a:blip r:embed="rId3"/>
                <a:stretch>
                  <a:fillRect l="-914" t="-4717" b="-84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685800" y="3147457"/>
                <a:ext cx="4572000" cy="646331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r>
                  <a:rPr lang="en-US" dirty="0" smtClean="0"/>
                  <a:t>Evaluate the following expression when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/>
                      </a:rPr>
                      <m:t>c</m:t>
                    </m:r>
                    <m:r>
                      <a:rPr lang="en-US" b="0" i="0" smtClean="0">
                        <a:latin typeface="Cambria Math"/>
                      </a:rPr>
                      <m:t>=3</m:t>
                    </m:r>
                    <m:r>
                      <a:rPr lang="en-US" b="0" i="1" smtClean="0">
                        <a:latin typeface="Cambria Math"/>
                      </a:rPr>
                      <m:t> </m:t>
                    </m:r>
                    <m:r>
                      <a:rPr lang="en-US" b="0" i="1" smtClean="0">
                        <a:latin typeface="Cambria Math"/>
                      </a:rPr>
                      <m:t>𝑎𝑛𝑑</m:t>
                    </m:r>
                    <m:r>
                      <a:rPr lang="en-US" b="0" i="1" smtClean="0">
                        <a:latin typeface="Cambria Math"/>
                      </a:rPr>
                      <m:t> </m:t>
                    </m:r>
                    <m:r>
                      <a:rPr lang="en-US" b="0" i="1" smtClean="0">
                        <a:latin typeface="Cambria Math"/>
                      </a:rPr>
                      <m:t>𝑠</m:t>
                    </m:r>
                    <m:r>
                      <a:rPr lang="en-US" b="0" i="1" smtClean="0">
                        <a:latin typeface="Cambria Math"/>
                      </a:rPr>
                      <m:t>=−5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3147457"/>
                <a:ext cx="4572000" cy="646331"/>
              </a:xfrm>
              <a:prstGeom prst="rect">
                <a:avLst/>
              </a:prstGeom>
              <a:blipFill rotWithShape="1">
                <a:blip r:embed="rId4"/>
                <a:stretch>
                  <a:fillRect l="-1200" t="-4717" r="-16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354344" y="4343400"/>
                <a:ext cx="1157817" cy="4019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b="0" i="1" smtClean="0">
                              <a:latin typeface="Cambria Math"/>
                            </a:rPr>
                            <m:t>3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𝑐</m:t>
                          </m:r>
                        </m:e>
                      </m:rad>
                      <m:r>
                        <a:rPr lang="en-US" b="0" i="1" smtClean="0">
                          <a:latin typeface="Cambria Math"/>
                        </a:rPr>
                        <m:t>−2</m:t>
                      </m:r>
                      <m:r>
                        <a:rPr lang="en-US" b="0" i="1" smtClean="0">
                          <a:latin typeface="Cambria Math"/>
                        </a:rPr>
                        <m:t>𝑠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54344" y="4343400"/>
                <a:ext cx="1157817" cy="40197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8327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946015"/>
            <a:ext cx="3814549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379" y="3276600"/>
            <a:ext cx="463604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21827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40" y="762000"/>
            <a:ext cx="7950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40" y="2362200"/>
            <a:ext cx="7839307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4228289"/>
            <a:ext cx="7772400" cy="13445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75207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29</TotalTime>
  <Words>100</Words>
  <Application>Microsoft Office PowerPoint</Application>
  <PresentationFormat>On-screen Show (4:3)</PresentationFormat>
  <Paragraphs>14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Austin</vt:lpstr>
      <vt:lpstr>Evidence 1 Numbers and Algebra 1.1&amp;1.6 Sections 4A-4E</vt:lpstr>
      <vt:lpstr>PowerPoint Presentation</vt:lpstr>
      <vt:lpstr>PowerPoint Presentation</vt:lpstr>
      <vt:lpstr>PowerPoint Presentation</vt:lpstr>
      <vt:lpstr>PowerPoint Presentation</vt:lpstr>
    </vt:vector>
  </TitlesOfParts>
  <Company>MPS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Evidence 1  Numbers and Algebra 1.1&amp;1.6</dc:title>
  <dc:creator>Windows User</dc:creator>
  <cp:lastModifiedBy>Windows User</cp:lastModifiedBy>
  <cp:revision>4</cp:revision>
  <dcterms:created xsi:type="dcterms:W3CDTF">2014-08-28T15:37:35Z</dcterms:created>
  <dcterms:modified xsi:type="dcterms:W3CDTF">2015-08-19T17:31:02Z</dcterms:modified>
</cp:coreProperties>
</file>