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5EFCA3F-BE45-4DA4-9A78-86C2DD8FDFB3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0723E77-7436-4E2D-8B91-6996B8FC4E9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A3F-BE45-4DA4-9A78-86C2DD8FDFB3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3E77-7436-4E2D-8B91-6996B8FC4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A3F-BE45-4DA4-9A78-86C2DD8FDFB3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3E77-7436-4E2D-8B91-6996B8FC4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A3F-BE45-4DA4-9A78-86C2DD8FDFB3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3E77-7436-4E2D-8B91-6996B8FC4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A3F-BE45-4DA4-9A78-86C2DD8FDFB3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3E77-7436-4E2D-8B91-6996B8FC4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A3F-BE45-4DA4-9A78-86C2DD8FDFB3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3E77-7436-4E2D-8B91-6996B8FC4E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A3F-BE45-4DA4-9A78-86C2DD8FDFB3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3E77-7436-4E2D-8B91-6996B8FC4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A3F-BE45-4DA4-9A78-86C2DD8FDFB3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3E77-7436-4E2D-8B91-6996B8FC4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A3F-BE45-4DA4-9A78-86C2DD8FDFB3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3E77-7436-4E2D-8B91-6996B8FC4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A3F-BE45-4DA4-9A78-86C2DD8FDFB3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3E77-7436-4E2D-8B91-6996B8FC4E9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A3F-BE45-4DA4-9A78-86C2DD8FDFB3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3E77-7436-4E2D-8B91-6996B8FC4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5EFCA3F-BE45-4DA4-9A78-86C2DD8FDFB3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0723E77-7436-4E2D-8B91-6996B8FC4E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534834" cy="609600"/>
          </a:xfrm>
        </p:spPr>
        <p:txBody>
          <a:bodyPr>
            <a:noAutofit/>
          </a:bodyPr>
          <a:lstStyle/>
          <a:p>
            <a:r>
              <a:rPr lang="en-US" sz="2000" b="1" u="sng" dirty="0" smtClean="0"/>
              <a:t>Probability Lesson 1: Experimental </a:t>
            </a:r>
            <a:r>
              <a:rPr lang="en-US" sz="2000" b="1" u="sng" dirty="0" err="1" smtClean="0"/>
              <a:t>Probabilites</a:t>
            </a:r>
            <a:r>
              <a:rPr lang="en-US" sz="2000" b="1" u="sng" dirty="0" smtClean="0"/>
              <a:t> (The Basics)</a:t>
            </a:r>
            <a:endParaRPr lang="en-US" sz="2000" b="1" u="sng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533400" y="1524000"/>
            <a:ext cx="7848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Bell Ringer:</a:t>
            </a:r>
            <a:endParaRPr lang="en-US" dirty="0"/>
          </a:p>
          <a:p>
            <a:pPr marL="68580" lvl="0" indent="0">
              <a:buNone/>
            </a:pPr>
            <a:r>
              <a:rPr lang="en-US" b="1" dirty="0" smtClean="0"/>
              <a:t>#1.  Rewrite </a:t>
            </a:r>
            <a:r>
              <a:rPr lang="en-US" b="1" dirty="0"/>
              <a:t>the following numbers at least 2 different ways:</a:t>
            </a:r>
          </a:p>
          <a:p>
            <a:pPr marL="68580" indent="0">
              <a:buNone/>
            </a:pPr>
            <a:r>
              <a:rPr lang="en-US" dirty="0" smtClean="0"/>
              <a:t>       a</a:t>
            </a:r>
            <a:r>
              <a:rPr lang="en-US" dirty="0"/>
              <a:t>.  0.15		</a:t>
            </a:r>
            <a:r>
              <a:rPr lang="en-US" dirty="0" smtClean="0"/>
              <a:t>       b</a:t>
            </a:r>
            <a:r>
              <a:rPr lang="en-US" dirty="0"/>
              <a:t>.  		</a:t>
            </a:r>
            <a:r>
              <a:rPr lang="en-US" dirty="0" smtClean="0"/>
              <a:t>        c</a:t>
            </a:r>
            <a:r>
              <a:rPr lang="en-US" dirty="0"/>
              <a:t>.  </a:t>
            </a:r>
          </a:p>
          <a:p>
            <a:pPr marL="68580" lvl="0" indent="0">
              <a:buNone/>
            </a:pPr>
            <a:endParaRPr lang="en-US" dirty="0" smtClean="0"/>
          </a:p>
          <a:p>
            <a:pPr marL="68580" lvl="0" indent="0">
              <a:buNone/>
            </a:pPr>
            <a:r>
              <a:rPr lang="en-US" b="1" dirty="0" smtClean="0"/>
              <a:t>#2.  Anthony </a:t>
            </a:r>
            <a:r>
              <a:rPr lang="en-US" b="1" dirty="0"/>
              <a:t>uses the formula</a:t>
            </a:r>
          </a:p>
          <a:p>
            <a:pPr marL="68580" indent="0">
              <a:buNone/>
            </a:pPr>
            <a:r>
              <a:rPr lang="en-US" b="1" dirty="0"/>
              <a:t>	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r>
              <a:rPr lang="en-US" b="1" dirty="0" smtClean="0"/>
              <a:t>to </a:t>
            </a:r>
            <a:r>
              <a:rPr lang="en-US" b="1" dirty="0"/>
              <a:t>calculate the value of </a:t>
            </a:r>
            <a:r>
              <a:rPr lang="en-US" b="1" i="1" dirty="0"/>
              <a:t>p</a:t>
            </a:r>
            <a:r>
              <a:rPr lang="en-US" b="1" dirty="0"/>
              <a:t> when, correct to two decimal places,   </a:t>
            </a:r>
            <a:r>
              <a:rPr lang="en-US" b="1" dirty="0" smtClean="0"/>
              <a:t>         </a:t>
            </a:r>
            <a:r>
              <a:rPr lang="en-US" b="1" i="1" dirty="0"/>
              <a:t>q</a:t>
            </a:r>
            <a:r>
              <a:rPr lang="en-US" b="1" dirty="0"/>
              <a:t> = 0.89, </a:t>
            </a:r>
            <a:r>
              <a:rPr lang="en-US" b="1" i="1" dirty="0"/>
              <a:t>r</a:t>
            </a:r>
            <a:r>
              <a:rPr lang="en-US" b="1" dirty="0"/>
              <a:t> = 1.87 and </a:t>
            </a:r>
            <a:r>
              <a:rPr lang="en-US" b="1" i="1" dirty="0"/>
              <a:t>s</a:t>
            </a:r>
            <a:r>
              <a:rPr lang="en-US" b="1" dirty="0"/>
              <a:t> = 7.22</a:t>
            </a:r>
            <a:r>
              <a:rPr lang="en-US" b="1" dirty="0" smtClean="0"/>
              <a:t>.</a:t>
            </a:r>
          </a:p>
          <a:p>
            <a:r>
              <a:rPr lang="en-US" b="1" dirty="0"/>
              <a:t>(a)	He estimates the value without using a calculator.</a:t>
            </a:r>
          </a:p>
          <a:p>
            <a:pPr marL="68580" indent="0">
              <a:buNone/>
            </a:pPr>
            <a:r>
              <a:rPr lang="en-US" b="1" dirty="0"/>
              <a:t>(</a:t>
            </a:r>
            <a:r>
              <a:rPr lang="en-US" b="1" dirty="0" err="1" smtClean="0"/>
              <a:t>i</a:t>
            </a:r>
            <a:r>
              <a:rPr lang="en-US" b="1" dirty="0" smtClean="0"/>
              <a:t>)Write </a:t>
            </a:r>
            <a:r>
              <a:rPr lang="en-US" b="1" dirty="0"/>
              <a:t>down the numbers Anthony could use in the formula to estimate the value of </a:t>
            </a:r>
            <a:r>
              <a:rPr lang="en-US" b="1" i="1" dirty="0"/>
              <a:t>p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pPr marL="68580" indent="0">
              <a:buNone/>
            </a:pPr>
            <a:r>
              <a:rPr lang="en-US" b="1" dirty="0"/>
              <a:t>(</a:t>
            </a:r>
            <a:r>
              <a:rPr lang="en-US" b="1" dirty="0" smtClean="0"/>
              <a:t>ii)Work </a:t>
            </a:r>
            <a:r>
              <a:rPr lang="en-US" b="1" dirty="0"/>
              <a:t>out the estimate for the value of </a:t>
            </a:r>
            <a:r>
              <a:rPr lang="en-US" b="1" i="1" dirty="0"/>
              <a:t>p</a:t>
            </a:r>
            <a:r>
              <a:rPr lang="en-US" b="1" dirty="0"/>
              <a:t> that your numbers would give.</a:t>
            </a:r>
          </a:p>
          <a:p>
            <a:pPr marL="68580" indent="0">
              <a:buNone/>
            </a:pPr>
            <a:endParaRPr lang="en-US" b="1" dirty="0"/>
          </a:p>
          <a:p>
            <a:r>
              <a:rPr lang="en-US" b="1" dirty="0"/>
              <a:t>(b)	A calculator is to be used to work out the actual value of </a:t>
            </a:r>
            <a:r>
              <a:rPr lang="en-US" b="1" i="1" dirty="0"/>
              <a:t>p</a:t>
            </a:r>
            <a:r>
              <a:rPr lang="en-US" b="1" dirty="0"/>
              <a:t>.</a:t>
            </a:r>
          </a:p>
          <a:p>
            <a:pPr marL="68580" indent="0">
              <a:buNone/>
            </a:pPr>
            <a:r>
              <a:rPr lang="en-US" b="1" dirty="0" smtClean="0"/>
              <a:t>To </a:t>
            </a:r>
            <a:r>
              <a:rPr lang="en-US" b="1" dirty="0"/>
              <a:t>what degree of accuracy would you give your calculator answer? Give a reason for your answer.</a:t>
            </a:r>
          </a:p>
          <a:p>
            <a:endParaRPr lang="en-US" dirty="0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71675"/>
            <a:ext cx="309563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460" y="2058718"/>
            <a:ext cx="273790" cy="532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590801"/>
            <a:ext cx="1152525" cy="680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007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762000"/>
            <a:ext cx="7848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Learning intentions</a:t>
            </a:r>
            <a:r>
              <a:rPr lang="en-US" dirty="0"/>
              <a:t>: </a:t>
            </a:r>
          </a:p>
          <a:p>
            <a:r>
              <a:rPr lang="en-US" dirty="0"/>
              <a:t>Today I will learn to…</a:t>
            </a:r>
          </a:p>
          <a:p>
            <a:pPr lvl="0"/>
            <a:r>
              <a:rPr lang="en-US" dirty="0"/>
              <a:t>Define probability and other related terms.</a:t>
            </a:r>
          </a:p>
          <a:p>
            <a:pPr lvl="0"/>
            <a:r>
              <a:rPr lang="en-US" dirty="0"/>
              <a:t>Express probability a variety of ways.</a:t>
            </a:r>
          </a:p>
          <a:p>
            <a:r>
              <a:rPr lang="en-US" dirty="0"/>
              <a:t> </a:t>
            </a:r>
          </a:p>
          <a:p>
            <a:r>
              <a:rPr lang="en-US" u="sng" dirty="0"/>
              <a:t>Success Criteria</a:t>
            </a:r>
            <a:r>
              <a:rPr lang="en-US" dirty="0"/>
              <a:t>: </a:t>
            </a:r>
          </a:p>
          <a:p>
            <a:r>
              <a:rPr lang="en-US" dirty="0"/>
              <a:t>I will know I am successful when I can…</a:t>
            </a:r>
          </a:p>
          <a:p>
            <a:pPr lvl="0"/>
            <a:r>
              <a:rPr lang="en-US" dirty="0"/>
              <a:t>Find the probability of an event or outcome, given a set of experimental data.</a:t>
            </a:r>
          </a:p>
          <a:p>
            <a:r>
              <a:rPr lang="en-US" dirty="0"/>
              <a:t> </a:t>
            </a:r>
          </a:p>
          <a:p>
            <a:r>
              <a:rPr lang="en-US" u="sng" dirty="0"/>
              <a:t>Approaches to Learning</a:t>
            </a:r>
            <a:r>
              <a:rPr lang="en-US" dirty="0"/>
              <a:t>: </a:t>
            </a:r>
          </a:p>
          <a:p>
            <a:pPr lvl="0"/>
            <a:r>
              <a:rPr lang="en-US" dirty="0"/>
              <a:t>Social Skills</a:t>
            </a:r>
          </a:p>
          <a:p>
            <a:pPr lvl="0"/>
            <a:r>
              <a:rPr lang="en-US" dirty="0"/>
              <a:t>Self-Management </a:t>
            </a:r>
            <a:r>
              <a:rPr lang="en-US" dirty="0" smtClean="0"/>
              <a:t>Skills</a:t>
            </a:r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IB Mathematical Studies Standard: 3.6 Probability of an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92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7024744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Terms and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219200"/>
                <a:ext cx="8077200" cy="51816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b="1" dirty="0" smtClean="0"/>
                  <a:t>Probability</a:t>
                </a:r>
                <a:r>
                  <a:rPr lang="en-US" dirty="0" smtClean="0"/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𝑑𝑒𝑠𝑖𝑟𝑒𝑑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𝑜𝑢𝑡𝑐𝑜𝑚𝑒</m:t>
                        </m:r>
                      </m:num>
                      <m:den>
                        <m:r>
                          <a:rPr lang="en-US" i="1"/>
                          <m:t>𝑡𝑜𝑡𝑎𝑙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𝑝𝑜𝑠𝑠𝑖𝑏𝑙𝑒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𝑜𝑢𝑡𝑐𝑜𝑚𝑒𝑠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b="1" dirty="0"/>
                  <a:t>Experimental Probability:</a:t>
                </a:r>
                <a:r>
                  <a:rPr lang="en-US" dirty="0"/>
                  <a:t> Observed Probability</a:t>
                </a:r>
                <a:endParaRPr lang="en-US" b="1" dirty="0"/>
              </a:p>
              <a:p>
                <a:r>
                  <a:rPr lang="en-US" b="1" dirty="0"/>
                  <a:t>Trials:</a:t>
                </a:r>
                <a:r>
                  <a:rPr lang="en-US" dirty="0"/>
                  <a:t> The number of </a:t>
                </a:r>
                <a:r>
                  <a:rPr lang="en-US" b="1" dirty="0"/>
                  <a:t>trials</a:t>
                </a:r>
                <a:r>
                  <a:rPr lang="en-US" dirty="0"/>
                  <a:t> is the total number of times an experiment is repeated.</a:t>
                </a:r>
                <a:endParaRPr lang="en-US" b="1" dirty="0"/>
              </a:p>
              <a:p>
                <a:r>
                  <a:rPr lang="en-US" b="1" dirty="0"/>
                  <a:t>Outcomes:</a:t>
                </a:r>
                <a:r>
                  <a:rPr lang="en-US" dirty="0"/>
                  <a:t> The </a:t>
                </a:r>
                <a:r>
                  <a:rPr lang="en-US" b="1" dirty="0"/>
                  <a:t>outcomes</a:t>
                </a:r>
                <a:r>
                  <a:rPr lang="en-US" dirty="0"/>
                  <a:t> are the different results possible for one trial of the experiment.</a:t>
                </a:r>
                <a:endParaRPr lang="en-US" b="1" dirty="0"/>
              </a:p>
              <a:p>
                <a:r>
                  <a:rPr lang="en-US" b="1" dirty="0"/>
                  <a:t>Frequency:</a:t>
                </a:r>
                <a:r>
                  <a:rPr lang="en-US" dirty="0"/>
                  <a:t> The </a:t>
                </a:r>
                <a:r>
                  <a:rPr lang="en-US" b="1" dirty="0"/>
                  <a:t>frequency</a:t>
                </a:r>
                <a:r>
                  <a:rPr lang="en-US" dirty="0"/>
                  <a:t> of a particular outcome is the number of times that this outcome is observed.</a:t>
                </a:r>
                <a:endParaRPr lang="en-US" b="1" dirty="0"/>
              </a:p>
              <a:p>
                <a:r>
                  <a:rPr lang="en-US" b="1" dirty="0"/>
                  <a:t>Relative frequency:</a:t>
                </a:r>
                <a:r>
                  <a:rPr lang="en-US" dirty="0"/>
                  <a:t> The </a:t>
                </a:r>
                <a:r>
                  <a:rPr lang="en-US" b="1" dirty="0"/>
                  <a:t>relative frequency </a:t>
                </a:r>
                <a:r>
                  <a:rPr lang="en-US" dirty="0"/>
                  <a:t>of an outcome is the frequency of that outcome expressed as a fraction or percentage of the total number of trials</a:t>
                </a:r>
                <a:r>
                  <a:rPr lang="en-US" dirty="0" smtClean="0"/>
                  <a:t>.</a:t>
                </a:r>
              </a:p>
              <a:p>
                <a:endParaRPr lang="en-US" dirty="0" smtClean="0"/>
              </a:p>
              <a:p>
                <a:pPr marL="68580" indent="0" algn="ctr">
                  <a:buNone/>
                </a:pPr>
                <a:r>
                  <a:rPr lang="en-US" b="1" dirty="0"/>
                  <a:t>Experimental Probability = Relative Frequency</a:t>
                </a:r>
              </a:p>
              <a:p>
                <a:pPr marL="68580" indent="0">
                  <a:buNone/>
                </a:pPr>
                <a:endParaRPr lang="en-US" b="1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219200"/>
                <a:ext cx="8077200" cy="5181600"/>
              </a:xfrm>
              <a:blipFill rotWithShape="1">
                <a:blip r:embed="rId2"/>
                <a:stretch>
                  <a:fillRect r="-981" b="-1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151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077200" cy="5791200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sz="4100" b="1" u="sng" dirty="0"/>
              <a:t>Explore</a:t>
            </a:r>
            <a:r>
              <a:rPr lang="en-US" dirty="0"/>
              <a:t>:</a:t>
            </a:r>
            <a:endParaRPr lang="en-US" b="1" dirty="0"/>
          </a:p>
          <a:p>
            <a:r>
              <a:rPr lang="en-US" b="1" dirty="0"/>
              <a:t>Investigation</a:t>
            </a:r>
            <a:r>
              <a:rPr lang="en-US" b="1" dirty="0" smtClean="0"/>
              <a:t>:</a:t>
            </a:r>
            <a:endParaRPr lang="en-US" b="1" dirty="0"/>
          </a:p>
          <a:p>
            <a:r>
              <a:rPr lang="en-US" dirty="0"/>
              <a:t>Get </a:t>
            </a:r>
            <a:r>
              <a:rPr lang="en-US" dirty="0" smtClean="0"/>
              <a:t>into your  </a:t>
            </a:r>
            <a:r>
              <a:rPr lang="en-US" dirty="0"/>
              <a:t>groups of </a:t>
            </a:r>
            <a:r>
              <a:rPr lang="en-US" dirty="0" smtClean="0"/>
              <a:t>2. Desks </a:t>
            </a:r>
            <a:r>
              <a:rPr lang="en-US" dirty="0"/>
              <a:t>should be touching.</a:t>
            </a:r>
            <a:endParaRPr lang="en-US" b="1" dirty="0"/>
          </a:p>
          <a:p>
            <a:pPr marL="68580" indent="0">
              <a:buNone/>
            </a:pPr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You will need two coins and two </a:t>
            </a:r>
            <a:r>
              <a:rPr lang="en-US" dirty="0" smtClean="0"/>
              <a:t>dice.  </a:t>
            </a:r>
            <a:r>
              <a:rPr lang="en-US" dirty="0"/>
              <a:t>(You can get these from Mr. </a:t>
            </a:r>
            <a:r>
              <a:rPr lang="en-US" dirty="0" smtClean="0"/>
              <a:t>Moore).</a:t>
            </a:r>
            <a:endParaRPr lang="en-US" b="1" dirty="0"/>
          </a:p>
          <a:p>
            <a:endParaRPr lang="en-US" b="1" dirty="0"/>
          </a:p>
          <a:p>
            <a:pPr lvl="0"/>
            <a:r>
              <a:rPr lang="en-US" dirty="0"/>
              <a:t>You and your group will flip the pair of coins 25 times, and record the frequency of each outcome in a table.</a:t>
            </a:r>
            <a:endParaRPr lang="en-US" b="1" dirty="0"/>
          </a:p>
          <a:p>
            <a:pPr marL="68580" indent="0">
              <a:buNone/>
            </a:pPr>
            <a:endParaRPr lang="en-US" b="1" dirty="0"/>
          </a:p>
          <a:p>
            <a:pPr lvl="0"/>
            <a:r>
              <a:rPr lang="en-US" dirty="0"/>
              <a:t>Calculate the experimental frequency of each outcome.  Write each answer 3 ways.</a:t>
            </a:r>
            <a:endParaRPr lang="en-US" b="1" dirty="0"/>
          </a:p>
          <a:p>
            <a:pPr marL="68580" indent="0">
              <a:buNone/>
            </a:pPr>
            <a:endParaRPr lang="en-US" b="1" dirty="0"/>
          </a:p>
          <a:p>
            <a:pPr lvl="0"/>
            <a:r>
              <a:rPr lang="en-US" dirty="0"/>
              <a:t>Repeat the above two steps using the </a:t>
            </a:r>
            <a:r>
              <a:rPr lang="en-US" dirty="0" smtClean="0"/>
              <a:t>dice.</a:t>
            </a:r>
            <a:endParaRPr lang="en-US" b="1" dirty="0"/>
          </a:p>
          <a:p>
            <a:endParaRPr lang="en-US" dirty="0"/>
          </a:p>
          <a:p>
            <a:pPr lvl="0"/>
            <a:r>
              <a:rPr lang="en-US" dirty="0"/>
              <a:t>When you are finished, raise your hand and Mr. </a:t>
            </a:r>
            <a:r>
              <a:rPr lang="en-US" dirty="0" smtClean="0"/>
              <a:t>Moore </a:t>
            </a:r>
            <a:r>
              <a:rPr lang="en-US" dirty="0"/>
              <a:t>will come around to check your work.</a:t>
            </a:r>
            <a:br>
              <a:rPr lang="en-US" dirty="0"/>
            </a:b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72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939502"/>
              </p:ext>
            </p:extLst>
          </p:nvPr>
        </p:nvGraphicFramePr>
        <p:xfrm>
          <a:off x="2438400" y="3581400"/>
          <a:ext cx="3886200" cy="161010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57400"/>
                <a:gridCol w="18288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900" dirty="0">
                          <a:effectLst/>
                        </a:rPr>
                        <a:t>Age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900">
                          <a:effectLst/>
                        </a:rPr>
                        <a:t>Frequency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900" dirty="0">
                          <a:effectLst/>
                        </a:rPr>
                        <a:t>0-19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900" dirty="0">
                          <a:effectLst/>
                        </a:rPr>
                        <a:t>20-39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900" dirty="0">
                          <a:effectLst/>
                        </a:rPr>
                        <a:t>40-59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900" dirty="0">
                          <a:effectLst/>
                        </a:rPr>
                        <a:t>60+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900" dirty="0">
                          <a:effectLst/>
                        </a:rPr>
                        <a:t>19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900" dirty="0">
                          <a:effectLst/>
                        </a:rPr>
                        <a:t>45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900" dirty="0">
                          <a:effectLst/>
                        </a:rPr>
                        <a:t>37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900" dirty="0">
                          <a:effectLst/>
                        </a:rPr>
                        <a:t>11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381764"/>
            <a:ext cx="8001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561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561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561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561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561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561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561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561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561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561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Ex. 1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561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David conducted a survey to determine the ages of people walking through a shopping mall.  The results are shown in the table below.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561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altLang="en-US" sz="1900" dirty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561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Find, correct to 3 decimal places, the estimated probability that the next person David meets in the shopping mall is: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561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561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between 20 and 39 years of age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561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less than 40 years of age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561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 least 20 years of age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8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</TotalTime>
  <Words>254</Words>
  <Application>Microsoft Office PowerPoint</Application>
  <PresentationFormat>On-screen Show (4:3)</PresentationFormat>
  <Paragraphs>72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Probability Lesson 1: Experimental Probabilites (The Basics)</vt:lpstr>
      <vt:lpstr>PowerPoint Presentation</vt:lpstr>
      <vt:lpstr>Terms and Notation</vt:lpstr>
      <vt:lpstr>PowerPoint Presentation</vt:lpstr>
      <vt:lpstr>PowerPoint Presentation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Lesson 1: Basic Probability and Probability Vocabulary</dc:title>
  <dc:creator>Windows User</dc:creator>
  <cp:lastModifiedBy>Windows User</cp:lastModifiedBy>
  <cp:revision>4</cp:revision>
  <dcterms:created xsi:type="dcterms:W3CDTF">2015-08-12T14:30:04Z</dcterms:created>
  <dcterms:modified xsi:type="dcterms:W3CDTF">2015-08-12T15:06:47Z</dcterms:modified>
</cp:coreProperties>
</file>