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C0ECC4-2074-4D8E-81E4-3EDC6A8791A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CB0F73-6E40-46B8-905C-AE1795E2B0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0"/>
            <a:ext cx="5638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33333"/>
              </p:ext>
            </p:extLst>
          </p:nvPr>
        </p:nvGraphicFramePr>
        <p:xfrm>
          <a:off x="1905000" y="3809999"/>
          <a:ext cx="4502150" cy="24384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900430"/>
                <a:gridCol w="900430"/>
                <a:gridCol w="900430"/>
                <a:gridCol w="900430"/>
                <a:gridCol w="900430"/>
              </a:tblGrid>
              <a:tr h="836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 dirty="0">
                          <a:effectLst/>
                        </a:rPr>
                        <a:t>Growth rate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 dirty="0">
                          <a:effectLst/>
                        </a:rPr>
                        <a:t>Classification by environment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¯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dark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light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shady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US" sz="1100" dirty="0">
                          <a:effectLst/>
                        </a:rPr>
                        <a:t>60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3400" y="1360028"/>
            <a:ext cx="8077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data in the table below refers to a sample of 60 randomly chosen plants.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Find the probability of a plant being in a shady environment.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 Find the probability of a plant having a low growth rate and being in a dark environment.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Find the probability of a plant not being in a dark environment.</a:t>
            </a:r>
            <a:endParaRPr kumimoji="0" lang="en-US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272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762001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Define </a:t>
            </a:r>
            <a:r>
              <a:rPr lang="en-US" b="1" dirty="0"/>
              <a:t>theoretical </a:t>
            </a:r>
            <a:r>
              <a:rPr lang="en-US" dirty="0"/>
              <a:t>probability, </a:t>
            </a:r>
            <a:r>
              <a:rPr lang="en-US" b="1" dirty="0"/>
              <a:t>sample space</a:t>
            </a:r>
            <a:r>
              <a:rPr lang="en-US" dirty="0"/>
              <a:t> &amp; </a:t>
            </a:r>
            <a:r>
              <a:rPr lang="en-US" b="1" dirty="0"/>
              <a:t>complementary events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Visually represent a </a:t>
            </a:r>
            <a:r>
              <a:rPr lang="en-US" b="1" dirty="0"/>
              <a:t>sample space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Use visual representations to correctly identify the sample space of an event.</a:t>
            </a:r>
          </a:p>
          <a:p>
            <a:pPr lvl="0"/>
            <a:r>
              <a:rPr lang="en-US" dirty="0"/>
              <a:t>Find &amp; interpret the theoretical probability of an event.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Approaches to Learning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Thinking Skills</a:t>
            </a:r>
          </a:p>
          <a:p>
            <a:pPr lvl="0"/>
            <a:r>
              <a:rPr lang="en-US" dirty="0"/>
              <a:t>Self-management Skills </a:t>
            </a:r>
          </a:p>
        </p:txBody>
      </p:sp>
    </p:spTree>
    <p:extLst>
      <p:ext uri="{BB962C8B-B14F-4D97-AF65-F5344CB8AC3E}">
        <p14:creationId xmlns:p14="http://schemas.microsoft.com/office/powerpoint/2010/main" val="105737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6324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Terms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181600"/>
          </a:xfrm>
        </p:spPr>
        <p:txBody>
          <a:bodyPr>
            <a:normAutofit/>
          </a:bodyPr>
          <a:lstStyle/>
          <a:p>
            <a:r>
              <a:rPr lang="en-US" b="1" dirty="0"/>
              <a:t>Sample Space: </a:t>
            </a:r>
            <a:r>
              <a:rPr lang="en-US" dirty="0"/>
              <a:t>A </a:t>
            </a:r>
            <a:r>
              <a:rPr lang="en-US" b="1" dirty="0"/>
              <a:t>sample space </a:t>
            </a:r>
            <a:r>
              <a:rPr lang="en-US" dirty="0"/>
              <a:t>is the set of all possible outcomes of an experiment</a:t>
            </a:r>
            <a:r>
              <a:rPr lang="en-US" dirty="0" smtClean="0"/>
              <a:t>.</a:t>
            </a:r>
            <a:endParaRPr lang="en-US" b="1" dirty="0"/>
          </a:p>
          <a:p>
            <a:r>
              <a:rPr lang="en-US" b="1" dirty="0"/>
              <a:t>3 possible ways to represent or illustrate sample spaces</a:t>
            </a:r>
            <a:r>
              <a:rPr lang="en-US" b="1" dirty="0" smtClean="0"/>
              <a:t>:</a:t>
            </a:r>
            <a:endParaRPr lang="en-US" b="1" dirty="0"/>
          </a:p>
          <a:p>
            <a:pPr lvl="0"/>
            <a:r>
              <a:rPr lang="en-US" dirty="0"/>
              <a:t>Lists {as a set</a:t>
            </a:r>
            <a:r>
              <a:rPr lang="en-US" dirty="0" smtClean="0"/>
              <a:t>}</a:t>
            </a:r>
            <a:endParaRPr lang="en-US" b="1" dirty="0"/>
          </a:p>
          <a:p>
            <a:pPr lvl="0"/>
            <a:r>
              <a:rPr lang="en-US" dirty="0"/>
              <a:t>2-Dimensional </a:t>
            </a:r>
            <a:r>
              <a:rPr lang="en-US" dirty="0" smtClean="0"/>
              <a:t>Grids</a:t>
            </a:r>
            <a:endParaRPr lang="en-US" b="1" dirty="0"/>
          </a:p>
          <a:p>
            <a:pPr lvl="0"/>
            <a:r>
              <a:rPr lang="en-US" dirty="0"/>
              <a:t>Tree </a:t>
            </a:r>
            <a:r>
              <a:rPr lang="en-US" dirty="0" smtClean="0"/>
              <a:t>Diagrams</a:t>
            </a:r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Please complete Explore Ex1.-Ex4 with your partner!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370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/>
              <a:t>Terms and Notation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447800"/>
                <a:ext cx="79248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/>
                  <a:t>Theoretical Probability: </a:t>
                </a:r>
                <a:r>
                  <a:rPr lang="en-US" dirty="0"/>
                  <a:t>The </a:t>
                </a:r>
                <a:r>
                  <a:rPr lang="en-US" b="1" dirty="0"/>
                  <a:t>theoretical probability</a:t>
                </a:r>
                <a:r>
                  <a:rPr lang="en-US" dirty="0"/>
                  <a:t> of a particular event is a measure of the chance of that event occurring in any trial of the experiment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/>
                  <a:t>P(E) = </a:t>
                </a:r>
              </a:p>
              <a:p>
                <a:pPr marL="68580" indent="0">
                  <a:buNone/>
                </a:pPr>
                <a:r>
                  <a:rPr lang="en-US" dirty="0" smtClean="0"/>
                  <a:t>For </a:t>
                </a:r>
                <a:r>
                  <a:rPr lang="en-US" dirty="0"/>
                  <a:t>any event, E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/>
                        <m:t>0≤</m:t>
                      </m:r>
                      <m:r>
                        <a:rPr lang="en-US" sz="3200" i="1"/>
                        <m:t>𝑃</m:t>
                      </m:r>
                      <m:r>
                        <a:rPr lang="en-US" sz="3200" i="1"/>
                        <m:t>(</m:t>
                      </m:r>
                      <m:r>
                        <a:rPr lang="en-US" sz="3200" i="1"/>
                        <m:t>𝐸</m:t>
                      </m:r>
                      <m:r>
                        <a:rPr lang="en-US" sz="3200" i="1"/>
                        <m:t>)≤1</m:t>
                      </m:r>
                    </m:oMath>
                  </m:oMathPara>
                </a14:m>
                <a:endParaRPr lang="en-US" sz="3200" dirty="0" smtClean="0"/>
              </a:p>
              <a:p>
                <a:r>
                  <a:rPr lang="en-US" sz="3200" b="1" dirty="0"/>
                  <a:t>Complementary Events:</a:t>
                </a:r>
                <a:endParaRPr lang="en-US" sz="3200" dirty="0"/>
              </a:p>
              <a:p>
                <a:pPr marL="68580" indent="0">
                  <a:buNone/>
                </a:pPr>
                <a:endParaRPr lang="en-US" sz="3200" b="1" dirty="0"/>
              </a:p>
              <a:p>
                <a:endParaRPr lang="en-US" sz="3200" b="1" dirty="0"/>
              </a:p>
              <a:p>
                <a:endParaRPr lang="en-US" sz="3200" dirty="0"/>
              </a:p>
              <a:p>
                <a:r>
                  <a:rPr lang="en-US" sz="3200" dirty="0"/>
                  <a:t>P(E </a:t>
                </a:r>
                <a:r>
                  <a:rPr lang="en-US" sz="3200" b="1" dirty="0"/>
                  <a:t>not</a:t>
                </a:r>
                <a:r>
                  <a:rPr lang="en-US" sz="3200" dirty="0"/>
                  <a:t> occurring) = 1 – P(E occurring</a:t>
                </a:r>
                <a:r>
                  <a:rPr lang="en-US" sz="3200" dirty="0" smtClean="0"/>
                  <a:t>)</a:t>
                </a:r>
              </a:p>
              <a:p>
                <a:r>
                  <a:rPr lang="en-US" sz="3200" dirty="0" smtClean="0"/>
                  <a:t>Please finish Explore Ex.</a:t>
                </a:r>
                <a:endParaRPr lang="en-US" sz="3200" dirty="0"/>
              </a:p>
              <a:p>
                <a:pPr marL="6858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447800"/>
                <a:ext cx="7924800" cy="5029200"/>
              </a:xfrm>
              <a:blipFill rotWithShape="1">
                <a:blip r:embed="rId2"/>
                <a:stretch>
                  <a:fillRect l="-77" t="-2061" r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136723"/>
            <a:ext cx="8077200" cy="36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76800"/>
            <a:ext cx="3000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885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234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Bell Ringer</vt:lpstr>
      <vt:lpstr>PowerPoint Presentation</vt:lpstr>
      <vt:lpstr>Terms and Notation</vt:lpstr>
      <vt:lpstr>Terms and Notation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Windows User</dc:creator>
  <cp:lastModifiedBy>Windows User</cp:lastModifiedBy>
  <cp:revision>2</cp:revision>
  <dcterms:created xsi:type="dcterms:W3CDTF">2015-08-14T14:18:54Z</dcterms:created>
  <dcterms:modified xsi:type="dcterms:W3CDTF">2015-08-14T14:34:50Z</dcterms:modified>
</cp:coreProperties>
</file>