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A790C09-59C2-4573-B75F-04219EF7334F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F67CB1F-D1EC-4524-89B8-160B1EA0DC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87292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Probability Lesson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657600"/>
            <a:ext cx="3309803" cy="2024109"/>
          </a:xfrm>
        </p:spPr>
        <p:txBody>
          <a:bodyPr/>
          <a:lstStyle/>
          <a:p>
            <a:r>
              <a:rPr lang="en-US" dirty="0" smtClean="0"/>
              <a:t>Independent vs. Dependent events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914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Bell Ringer</a:t>
            </a:r>
          </a:p>
        </p:txBody>
      </p:sp>
      <p:sp>
        <p:nvSpPr>
          <p:cNvPr id="5" name="Rectangle 4"/>
          <p:cNvSpPr/>
          <p:nvPr/>
        </p:nvSpPr>
        <p:spPr>
          <a:xfrm>
            <a:off x="37289" y="1305342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Heinrik</a:t>
            </a:r>
            <a:r>
              <a:rPr lang="en-US" dirty="0"/>
              <a:t> rolls two 6-sided dice at the same time. One die has three red sides and three black sides. The other die has the sides numbered from 1 to 6. By means of a tree diagram, table of outcomes or otherwise, answer each of the following questions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342900" indent="-342900">
              <a:buAutoNum type="alphaLcParenBoth"/>
            </a:pPr>
            <a:r>
              <a:rPr lang="en-US" dirty="0" smtClean="0"/>
              <a:t>How </a:t>
            </a:r>
            <a:r>
              <a:rPr lang="en-US" dirty="0"/>
              <a:t>many different possible combinations can he roll</a:t>
            </a:r>
            <a:r>
              <a:rPr lang="en-US" dirty="0" smtClean="0"/>
              <a:t>?</a:t>
            </a:r>
          </a:p>
          <a:p>
            <a:pPr marL="342900" indent="-342900">
              <a:buAutoNum type="alphaLcParenBoth"/>
            </a:pPr>
            <a:endParaRPr lang="en-US" dirty="0"/>
          </a:p>
          <a:p>
            <a:pPr marL="342900" indent="-342900">
              <a:buAutoNum type="alphaLcParenBoth" startAt="2"/>
            </a:pPr>
            <a:r>
              <a:rPr lang="en-US" dirty="0" smtClean="0"/>
              <a:t>What </a:t>
            </a:r>
            <a:r>
              <a:rPr lang="en-US" dirty="0"/>
              <a:t>is the probability that he will roll a red and an even number</a:t>
            </a:r>
            <a:r>
              <a:rPr lang="en-US" dirty="0" smtClean="0"/>
              <a:t>?</a:t>
            </a:r>
          </a:p>
          <a:p>
            <a:pPr marL="342900" indent="-342900">
              <a:buAutoNum type="alphaLcParenBoth" startAt="2"/>
            </a:pPr>
            <a:endParaRPr lang="en-US" dirty="0"/>
          </a:p>
          <a:p>
            <a:pPr marL="342900" indent="-342900">
              <a:buAutoNum type="alphaLcParenBoth" startAt="3"/>
            </a:pPr>
            <a:r>
              <a:rPr lang="en-US" dirty="0" smtClean="0"/>
              <a:t>What </a:t>
            </a:r>
            <a:r>
              <a:rPr lang="en-US" dirty="0"/>
              <a:t>is the probability that he will roll a red or black and a 5</a:t>
            </a:r>
            <a:r>
              <a:rPr lang="en-US" dirty="0" smtClean="0"/>
              <a:t>?</a:t>
            </a:r>
          </a:p>
          <a:p>
            <a:pPr marL="342900" indent="-342900">
              <a:buAutoNum type="alphaLcParenBoth" startAt="3"/>
            </a:pPr>
            <a:endParaRPr lang="en-US" dirty="0"/>
          </a:p>
          <a:p>
            <a:r>
              <a:rPr lang="en-US" dirty="0"/>
              <a:t>(</a:t>
            </a:r>
            <a:r>
              <a:rPr lang="en-US" dirty="0" smtClean="0"/>
              <a:t>d)What </a:t>
            </a:r>
            <a:r>
              <a:rPr lang="en-US" dirty="0"/>
              <a:t>is the probability that he will  </a:t>
            </a:r>
            <a:r>
              <a:rPr lang="en-US" dirty="0" smtClean="0"/>
              <a:t>   roll </a:t>
            </a:r>
            <a:r>
              <a:rPr lang="en-US" dirty="0"/>
              <a:t>a number less than 3?</a:t>
            </a:r>
          </a:p>
        </p:txBody>
      </p:sp>
    </p:spTree>
    <p:extLst>
      <p:ext uri="{BB962C8B-B14F-4D97-AF65-F5344CB8AC3E}">
        <p14:creationId xmlns:p14="http://schemas.microsoft.com/office/powerpoint/2010/main" val="304890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889844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/>
              <a:t>Learning intentions</a:t>
            </a:r>
            <a:r>
              <a:rPr lang="en-US" dirty="0"/>
              <a:t>: </a:t>
            </a:r>
          </a:p>
          <a:p>
            <a:r>
              <a:rPr lang="en-US" dirty="0"/>
              <a:t>Today I will learn to…</a:t>
            </a:r>
          </a:p>
          <a:p>
            <a:pPr lvl="0"/>
            <a:r>
              <a:rPr lang="en-US" dirty="0"/>
              <a:t>Calculate the probability of independent events.</a:t>
            </a:r>
          </a:p>
          <a:p>
            <a:pPr lvl="0"/>
            <a:r>
              <a:rPr lang="en-US" dirty="0"/>
              <a:t>Calculate the probability of dependent events.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Success Criteria</a:t>
            </a:r>
            <a:r>
              <a:rPr lang="en-US" dirty="0"/>
              <a:t>: </a:t>
            </a:r>
          </a:p>
          <a:p>
            <a:r>
              <a:rPr lang="en-US" dirty="0"/>
              <a:t>I will know I am successful when I can…</a:t>
            </a:r>
          </a:p>
          <a:p>
            <a:pPr lvl="0"/>
            <a:r>
              <a:rPr lang="en-US" dirty="0"/>
              <a:t>Solve IB level problems, such as those in the homework, involving independent and dependent events.</a:t>
            </a:r>
          </a:p>
          <a:p>
            <a:r>
              <a:rPr lang="en-US" dirty="0"/>
              <a:t> </a:t>
            </a:r>
          </a:p>
          <a:p>
            <a:r>
              <a:rPr lang="en-US" u="sng" dirty="0"/>
              <a:t>Approaches to Learning</a:t>
            </a:r>
            <a:r>
              <a:rPr lang="en-US" dirty="0"/>
              <a:t>: </a:t>
            </a:r>
          </a:p>
          <a:p>
            <a:pPr lvl="0"/>
            <a:r>
              <a:rPr lang="en-US" dirty="0"/>
              <a:t>Research Skills</a:t>
            </a:r>
          </a:p>
          <a:p>
            <a:pPr lvl="0"/>
            <a:r>
              <a:rPr lang="en-US" dirty="0"/>
              <a:t>Thinking Skills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32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1447800"/>
            <a:ext cx="7191375" cy="142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9600" y="914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TERMS and NOTATION</a:t>
            </a:r>
            <a:endParaRPr lang="en-US" sz="2400" b="1" u="sng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6" y="3733800"/>
            <a:ext cx="6896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0800"/>
            <a:ext cx="64293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19" y="4953000"/>
            <a:ext cx="75819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340" y="990600"/>
            <a:ext cx="7960036" cy="35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188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7827864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9144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TERMS and NOTATION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239955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41" y="1524001"/>
            <a:ext cx="770377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9213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147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Probability Lesson 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2015-08-18T14:04:45Z</dcterms:created>
  <dcterms:modified xsi:type="dcterms:W3CDTF">2015-08-18T14:29:42Z</dcterms:modified>
</cp:coreProperties>
</file>