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6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9033B54-EE67-469A-92C7-B468F5CA58DA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E24E76F-D45A-419A-B547-67234003CA8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3B54-EE67-469A-92C7-B468F5CA58DA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E76F-D45A-419A-B547-67234003C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3B54-EE67-469A-92C7-B468F5CA58DA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E76F-D45A-419A-B547-67234003C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3B54-EE67-469A-92C7-B468F5CA58DA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E76F-D45A-419A-B547-67234003C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3B54-EE67-469A-92C7-B468F5CA58DA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E76F-D45A-419A-B547-67234003C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3B54-EE67-469A-92C7-B468F5CA58DA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E76F-D45A-419A-B547-67234003CA8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3B54-EE67-469A-92C7-B468F5CA58DA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E76F-D45A-419A-B547-67234003C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3B54-EE67-469A-92C7-B468F5CA58DA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E76F-D45A-419A-B547-67234003C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3B54-EE67-469A-92C7-B468F5CA58DA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E76F-D45A-419A-B547-67234003C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3B54-EE67-469A-92C7-B468F5CA58DA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E76F-D45A-419A-B547-67234003CA8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3B54-EE67-469A-92C7-B468F5CA58DA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E76F-D45A-419A-B547-67234003C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9033B54-EE67-469A-92C7-B468F5CA58DA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E24E76F-D45A-419A-B547-67234003CA8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990600"/>
            <a:ext cx="7024744" cy="685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Probability Lesson 4: Non-Equally Likely Events 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1524000"/>
            <a:ext cx="7490908" cy="5105400"/>
          </a:xfrm>
        </p:spPr>
        <p:txBody>
          <a:bodyPr/>
          <a:lstStyle/>
          <a:p>
            <a:r>
              <a:rPr lang="en-US" sz="1800" dirty="0"/>
              <a:t>	A bag contains two red sweets and three green sweets. Jacques takes one sweet from the bag, notes its </a:t>
            </a:r>
            <a:r>
              <a:rPr lang="en-US" sz="1800" dirty="0" smtClean="0"/>
              <a:t>color</a:t>
            </a:r>
            <a:r>
              <a:rPr lang="en-US" sz="1800" dirty="0"/>
              <a:t>, then eats it. He then takes another sweet from the bag.   Complete the tree diagram below to show all probabilities.</a:t>
            </a:r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743200"/>
            <a:ext cx="4864033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C:\Users\mooremx1\AppData\Local\Microsoft\Windows\Temporary Internet Files\Content.IE5\XDRD6C49\Maynards-Wine-Gums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438400"/>
            <a:ext cx="12192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6513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685800"/>
            <a:ext cx="7924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/>
              <a:t>Learning intentions</a:t>
            </a:r>
            <a:r>
              <a:rPr lang="en-US" dirty="0"/>
              <a:t>: </a:t>
            </a:r>
          </a:p>
          <a:p>
            <a:r>
              <a:rPr lang="en-US" dirty="0"/>
              <a:t>Today I will learn to…</a:t>
            </a:r>
          </a:p>
          <a:p>
            <a:pPr lvl="0"/>
            <a:r>
              <a:rPr lang="en-US" dirty="0"/>
              <a:t>Use tree diagrams for non-equally likely events.</a:t>
            </a:r>
          </a:p>
          <a:p>
            <a:pPr lvl="0"/>
            <a:r>
              <a:rPr lang="en-US" dirty="0"/>
              <a:t>Calculate the probability of events </a:t>
            </a:r>
            <a:r>
              <a:rPr lang="en-US" u="sng" dirty="0"/>
              <a:t>with</a:t>
            </a:r>
            <a:r>
              <a:rPr lang="en-US" dirty="0"/>
              <a:t> and </a:t>
            </a:r>
            <a:r>
              <a:rPr lang="en-US" u="sng" dirty="0"/>
              <a:t>without</a:t>
            </a:r>
            <a:r>
              <a:rPr lang="en-US" dirty="0"/>
              <a:t> replacement.</a:t>
            </a:r>
          </a:p>
          <a:p>
            <a:r>
              <a:rPr lang="en-US" dirty="0"/>
              <a:t> </a:t>
            </a:r>
          </a:p>
          <a:p>
            <a:r>
              <a:rPr lang="en-US" u="sng" dirty="0"/>
              <a:t>Success Criteria</a:t>
            </a:r>
            <a:r>
              <a:rPr lang="en-US" dirty="0"/>
              <a:t>: </a:t>
            </a:r>
          </a:p>
          <a:p>
            <a:r>
              <a:rPr lang="en-US" dirty="0"/>
              <a:t>I will know I am successful when I can…</a:t>
            </a:r>
          </a:p>
          <a:p>
            <a:pPr lvl="0"/>
            <a:r>
              <a:rPr lang="en-US" dirty="0"/>
              <a:t>Identify how “replacement” affects the probability of events.</a:t>
            </a:r>
          </a:p>
          <a:p>
            <a:r>
              <a:rPr lang="en-US" dirty="0"/>
              <a:t> </a:t>
            </a:r>
            <a:endParaRPr lang="en-US" b="1" dirty="0"/>
          </a:p>
          <a:p>
            <a:r>
              <a:rPr lang="en-US" u="sng" dirty="0"/>
              <a:t>Approaches to Learning</a:t>
            </a:r>
            <a:r>
              <a:rPr lang="en-US" dirty="0"/>
              <a:t>: </a:t>
            </a:r>
          </a:p>
          <a:p>
            <a:pPr lvl="0"/>
            <a:r>
              <a:rPr lang="en-US" dirty="0"/>
              <a:t>Thinking Skills</a:t>
            </a:r>
          </a:p>
          <a:p>
            <a:pPr lvl="0"/>
            <a:r>
              <a:rPr lang="en-US" dirty="0"/>
              <a:t>Communication Skills</a:t>
            </a:r>
          </a:p>
        </p:txBody>
      </p:sp>
      <p:pic>
        <p:nvPicPr>
          <p:cNvPr id="4098" name="Picture 2" descr="C:\Users\mooremx1\AppData\Local\Microsoft\Windows\Temporary Internet Files\Content.IE5\XPWLMLV2\Learning_fun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5174" y="685800"/>
            <a:ext cx="1109073" cy="742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0083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0923" y="1600200"/>
            <a:ext cx="7848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  <a:p>
            <a:r>
              <a:rPr lang="en-US" u="sng" dirty="0"/>
              <a:t>Sampling with and without replacement:</a:t>
            </a:r>
            <a:endParaRPr lang="en-US" b="1" dirty="0"/>
          </a:p>
          <a:p>
            <a:r>
              <a:rPr lang="en-US" dirty="0"/>
              <a:t> </a:t>
            </a:r>
            <a:endParaRPr lang="en-US" b="1" dirty="0"/>
          </a:p>
          <a:p>
            <a:r>
              <a:rPr lang="en-US" dirty="0"/>
              <a:t>The object is either </a:t>
            </a:r>
            <a:r>
              <a:rPr lang="en-US" b="1" dirty="0"/>
              <a:t>put back</a:t>
            </a:r>
            <a:r>
              <a:rPr lang="en-US" dirty="0"/>
              <a:t> (sampling </a:t>
            </a:r>
            <a:r>
              <a:rPr lang="en-US" b="1" dirty="0"/>
              <a:t>with replacement</a:t>
            </a:r>
            <a:r>
              <a:rPr lang="en-US" dirty="0"/>
              <a:t>) or </a:t>
            </a:r>
            <a:r>
              <a:rPr lang="en-US" b="1" dirty="0"/>
              <a:t>put aside</a:t>
            </a:r>
            <a:r>
              <a:rPr lang="en-US" dirty="0"/>
              <a:t> (sampling </a:t>
            </a:r>
            <a:r>
              <a:rPr lang="en-US" b="1" dirty="0"/>
              <a:t>without replacement</a:t>
            </a:r>
            <a:r>
              <a:rPr lang="en-US" dirty="0"/>
              <a:t>).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963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Terms and Notation</a:t>
            </a:r>
            <a:endParaRPr lang="en-US" dirty="0"/>
          </a:p>
        </p:txBody>
      </p:sp>
      <p:pic>
        <p:nvPicPr>
          <p:cNvPr id="3074" name="Picture 2" descr="C:\Users\mooremx1\AppData\Local\Microsoft\Windows\Temporary Internet Files\Content.IE5\8Y02FYCG\grab-bag11-291x3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85800"/>
            <a:ext cx="1773936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9136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762000"/>
            <a:ext cx="8001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 box contains 4 red, 3 blue and 2 white marbles.  Two marbles are selected.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Make two tree diagrams: one with replacement, and one without. 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Find the probability of getting two different colors</a:t>
            </a:r>
          </a:p>
          <a:p>
            <a:pPr marL="400050" lvl="0" indent="-400050">
              <a:buFont typeface="+mj-lt"/>
              <a:buAutoNum type="romanLcPeriod"/>
            </a:pPr>
            <a:r>
              <a:rPr lang="en-US" dirty="0"/>
              <a:t>with </a:t>
            </a:r>
            <a:r>
              <a:rPr lang="en-US" dirty="0" smtClean="0"/>
              <a:t>replacement</a:t>
            </a:r>
          </a:p>
          <a:p>
            <a:pPr marL="400050" lvl="0" indent="-400050">
              <a:buFont typeface="+mj-lt"/>
              <a:buAutoNum type="romanLcPeriod"/>
            </a:pPr>
            <a:r>
              <a:rPr lang="en-US" dirty="0" smtClean="0"/>
              <a:t>without</a:t>
            </a:r>
            <a:endParaRPr lang="en-US" dirty="0"/>
          </a:p>
          <a:p>
            <a:r>
              <a:rPr lang="en-US" dirty="0"/>
              <a:t> </a:t>
            </a:r>
          </a:p>
        </p:txBody>
      </p:sp>
      <p:pic>
        <p:nvPicPr>
          <p:cNvPr id="2050" name="Picture 2" descr="C:\Users\mooremx1\AppData\Local\Microsoft\Windows\Temporary Internet Files\Content.IE5\XPWLMLV2\8928428186_6f9130a60a_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5011" y="1777662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62111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</TotalTime>
  <Words>79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Probability Lesson 4: Non-Equally Likely Events </vt:lpstr>
      <vt:lpstr>PowerPoint Presentation</vt:lpstr>
      <vt:lpstr>Terms and Notation</vt:lpstr>
      <vt:lpstr>PowerPoint Presentation</vt:lpstr>
    </vt:vector>
  </TitlesOfParts>
  <Company>MPS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Probability Lesson 4: Non-Equally Likely Events</dc:title>
  <dc:creator>Windows User</dc:creator>
  <cp:lastModifiedBy>Windows User</cp:lastModifiedBy>
  <cp:revision>2</cp:revision>
  <dcterms:created xsi:type="dcterms:W3CDTF">2015-08-20T13:48:34Z</dcterms:created>
  <dcterms:modified xsi:type="dcterms:W3CDTF">2015-08-20T14:05:00Z</dcterms:modified>
</cp:coreProperties>
</file>