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201A00D-00A0-4723-B168-586130DD5E3A}" type="datetimeFigureOut">
              <a:rPr lang="en-US" smtClean="0"/>
              <a:t>8/24/2015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6922F00-A65A-496A-9C30-54D30EFAFFE3}"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01A00D-00A0-4723-B168-586130DD5E3A}"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22F00-A65A-496A-9C30-54D30EFAFFE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01A00D-00A0-4723-B168-586130DD5E3A}"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22F00-A65A-496A-9C30-54D30EFAFFE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01A00D-00A0-4723-B168-586130DD5E3A}"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22F00-A65A-496A-9C30-54D30EFAFFE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01A00D-00A0-4723-B168-586130DD5E3A}"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22F00-A65A-496A-9C30-54D30EFAFFE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201A00D-00A0-4723-B168-586130DD5E3A}" type="datetimeFigureOut">
              <a:rPr lang="en-US" smtClean="0"/>
              <a:t>8/24/2015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922F00-A65A-496A-9C30-54D30EFAFFE3}"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01A00D-00A0-4723-B168-586130DD5E3A}" type="datetimeFigureOut">
              <a:rPr lang="en-US" smtClean="0"/>
              <a:t>8/24/2015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922F00-A65A-496A-9C30-54D30EFAFFE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01A00D-00A0-4723-B168-586130DD5E3A}" type="datetimeFigureOut">
              <a:rPr lang="en-US" smtClean="0"/>
              <a:t>8/24/2015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922F00-A65A-496A-9C30-54D30EFAFFE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01A00D-00A0-4723-B168-586130DD5E3A}" type="datetimeFigureOut">
              <a:rPr lang="en-US" smtClean="0"/>
              <a:t>8/24/2015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922F00-A65A-496A-9C30-54D30EFAFFE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201A00D-00A0-4723-B168-586130DD5E3A}" type="datetimeFigureOut">
              <a:rPr lang="en-US" smtClean="0"/>
              <a:t>8/24/2015</a:t>
            </a:fld>
            <a:endParaRPr lang="en-US"/>
          </a:p>
        </p:txBody>
      </p:sp>
      <p:sp>
        <p:nvSpPr>
          <p:cNvPr id="7" name="Slide Number Placeholder 6"/>
          <p:cNvSpPr>
            <a:spLocks noGrp="1"/>
          </p:cNvSpPr>
          <p:nvPr>
            <p:ph type="sldNum" sz="quarter" idx="12"/>
          </p:nvPr>
        </p:nvSpPr>
        <p:spPr/>
        <p:txBody>
          <a:bodyPr/>
          <a:lstStyle/>
          <a:p>
            <a:fld id="{16922F00-A65A-496A-9C30-54D30EFAFFE3}"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01A00D-00A0-4723-B168-586130DD5E3A}" type="datetimeFigureOut">
              <a:rPr lang="en-US" smtClean="0"/>
              <a:t>8/24/2015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16922F00-A65A-496A-9C30-54D30EFAFFE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201A00D-00A0-4723-B168-586130DD5E3A}" type="datetimeFigureOut">
              <a:rPr lang="en-US" smtClean="0"/>
              <a:t>8/24/2015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6922F00-A65A-496A-9C30-54D30EFAFFE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0" y="457200"/>
            <a:ext cx="3313355" cy="1330124"/>
          </a:xfrm>
        </p:spPr>
        <p:txBody>
          <a:bodyPr>
            <a:normAutofit fontScale="90000"/>
          </a:bodyPr>
          <a:lstStyle/>
          <a:p>
            <a:r>
              <a:rPr lang="en-US" dirty="0" smtClean="0"/>
              <a:t>Probability Lesson 5: Venn Diagrams</a:t>
            </a:r>
            <a:endParaRPr lang="en-US" dirty="0"/>
          </a:p>
        </p:txBody>
      </p:sp>
      <p:sp>
        <p:nvSpPr>
          <p:cNvPr id="3" name="Subtitle 2"/>
          <p:cNvSpPr>
            <a:spLocks noGrp="1"/>
          </p:cNvSpPr>
          <p:nvPr>
            <p:ph type="subTitle" idx="1"/>
          </p:nvPr>
        </p:nvSpPr>
        <p:spPr>
          <a:xfrm>
            <a:off x="4733365" y="2590800"/>
            <a:ext cx="3309803" cy="3090909"/>
          </a:xfrm>
        </p:spPr>
        <p:txBody>
          <a:bodyPr/>
          <a:lstStyle/>
          <a:p>
            <a:r>
              <a:rPr lang="en-US" dirty="0" smtClean="0"/>
              <a:t>IB Mathematical Studies SL Standard</a:t>
            </a:r>
          </a:p>
          <a:p>
            <a:r>
              <a:rPr lang="en-US" dirty="0" smtClean="0"/>
              <a:t>5.5</a:t>
            </a:r>
          </a:p>
          <a:p>
            <a:r>
              <a:rPr lang="en-US" dirty="0"/>
              <a:t>Use of Venn diagrams, tree diagrams </a:t>
            </a:r>
            <a:r>
              <a:rPr lang="en-US" dirty="0" smtClean="0"/>
              <a:t>and tables </a:t>
            </a:r>
            <a:r>
              <a:rPr lang="en-US" dirty="0"/>
              <a:t>of outcomes.</a:t>
            </a:r>
            <a:endParaRPr lang="en-US" dirty="0"/>
          </a:p>
        </p:txBody>
      </p:sp>
      <p:sp>
        <p:nvSpPr>
          <p:cNvPr id="4" name="TextBox 3"/>
          <p:cNvSpPr txBox="1"/>
          <p:nvPr/>
        </p:nvSpPr>
        <p:spPr>
          <a:xfrm>
            <a:off x="228600" y="381000"/>
            <a:ext cx="4038600" cy="5355312"/>
          </a:xfrm>
          <a:prstGeom prst="rect">
            <a:avLst/>
          </a:prstGeom>
          <a:solidFill>
            <a:schemeClr val="bg1"/>
          </a:solidFill>
        </p:spPr>
        <p:txBody>
          <a:bodyPr wrap="square" rtlCol="0">
            <a:spAutoFit/>
          </a:bodyPr>
          <a:lstStyle/>
          <a:p>
            <a:r>
              <a:rPr lang="en-US" dirty="0" smtClean="0"/>
              <a:t>A man holds two tickets in a 100-ticket raffle in which there are two prizes.  What is the probability that he will win:</a:t>
            </a:r>
          </a:p>
          <a:p>
            <a:endParaRPr lang="en-US" dirty="0"/>
          </a:p>
          <a:p>
            <a:endParaRPr lang="en-US" dirty="0" smtClean="0"/>
          </a:p>
          <a:p>
            <a:pPr marL="285750" indent="-285750">
              <a:buFont typeface="Arial" panose="020B0604020202020204" pitchFamily="34" charset="0"/>
              <a:buChar char="•"/>
            </a:pPr>
            <a:r>
              <a:rPr lang="en-US" dirty="0" smtClean="0"/>
              <a:t>Both Prizes</a:t>
            </a:r>
          </a:p>
          <a:p>
            <a:pPr marL="285750" indent="-285750">
              <a:buFont typeface="Arial" panose="020B0604020202020204" pitchFamily="34" charset="0"/>
              <a:buChar char="•"/>
            </a:pPr>
            <a:r>
              <a:rPr lang="en-US" dirty="0" smtClean="0"/>
              <a:t>Neither Prize</a:t>
            </a:r>
          </a:p>
          <a:p>
            <a:pPr marL="285750" indent="-285750">
              <a:buFont typeface="Arial" panose="020B0604020202020204" pitchFamily="34" charset="0"/>
              <a:buChar char="•"/>
            </a:pPr>
            <a:r>
              <a:rPr lang="en-US" dirty="0" smtClean="0"/>
              <a:t>At least one prize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583981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838200"/>
            <a:ext cx="8229600" cy="4431983"/>
          </a:xfrm>
          <a:prstGeom prst="rect">
            <a:avLst/>
          </a:prstGeom>
        </p:spPr>
        <p:txBody>
          <a:bodyPr wrap="square">
            <a:spAutoFit/>
          </a:bodyPr>
          <a:lstStyle/>
          <a:p>
            <a:r>
              <a:rPr lang="en-US" sz="2400" u="sng" dirty="0"/>
              <a:t>Learning intentions</a:t>
            </a:r>
            <a:r>
              <a:rPr lang="en-US" sz="2400" dirty="0"/>
              <a:t>: </a:t>
            </a:r>
          </a:p>
          <a:p>
            <a:r>
              <a:rPr lang="en-US" sz="2400" dirty="0"/>
              <a:t>Today I will learn to…</a:t>
            </a:r>
          </a:p>
          <a:p>
            <a:pPr lvl="0"/>
            <a:r>
              <a:rPr lang="en-US" sz="2400" dirty="0"/>
              <a:t>Create </a:t>
            </a:r>
            <a:r>
              <a:rPr lang="en-US" sz="2400" u="sng" dirty="0"/>
              <a:t>Venn diagrams</a:t>
            </a:r>
            <a:r>
              <a:rPr lang="en-US" sz="2400" dirty="0"/>
              <a:t> to represent a set of data.</a:t>
            </a:r>
          </a:p>
          <a:p>
            <a:r>
              <a:rPr lang="en-US" sz="2400" dirty="0"/>
              <a:t> </a:t>
            </a:r>
          </a:p>
          <a:p>
            <a:r>
              <a:rPr lang="en-US" sz="2400" u="sng" dirty="0"/>
              <a:t>Success Criteria</a:t>
            </a:r>
            <a:r>
              <a:rPr lang="en-US" sz="2400" dirty="0"/>
              <a:t>: </a:t>
            </a:r>
          </a:p>
          <a:p>
            <a:r>
              <a:rPr lang="en-US" sz="2400" dirty="0"/>
              <a:t>I will know I am successful when I can…</a:t>
            </a:r>
          </a:p>
          <a:p>
            <a:pPr lvl="0"/>
            <a:r>
              <a:rPr lang="en-US" sz="2400" dirty="0"/>
              <a:t>Use Venn diagrams to calculate probabilities.</a:t>
            </a:r>
          </a:p>
          <a:p>
            <a:r>
              <a:rPr lang="en-US" sz="2400" dirty="0"/>
              <a:t> </a:t>
            </a:r>
          </a:p>
          <a:p>
            <a:r>
              <a:rPr lang="en-US" sz="2400" u="sng" dirty="0"/>
              <a:t>Approaches to Learning</a:t>
            </a:r>
            <a:r>
              <a:rPr lang="en-US" sz="2400" dirty="0"/>
              <a:t>:</a:t>
            </a:r>
          </a:p>
          <a:p>
            <a:pPr lvl="0"/>
            <a:r>
              <a:rPr lang="en-US" sz="2400" dirty="0"/>
              <a:t>Thinking Skills</a:t>
            </a:r>
          </a:p>
          <a:p>
            <a:pPr lvl="0"/>
            <a:r>
              <a:rPr lang="en-US" sz="2400" dirty="0"/>
              <a:t>Communication Skills</a:t>
            </a:r>
          </a:p>
          <a:p>
            <a:r>
              <a:rPr lang="en-US" dirty="0"/>
              <a:t> </a:t>
            </a:r>
          </a:p>
        </p:txBody>
      </p:sp>
    </p:spTree>
    <p:extLst>
      <p:ext uri="{BB962C8B-B14F-4D97-AF65-F5344CB8AC3E}">
        <p14:creationId xmlns:p14="http://schemas.microsoft.com/office/powerpoint/2010/main" val="2449238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838200"/>
            <a:ext cx="6629400" cy="2862322"/>
          </a:xfrm>
          <a:prstGeom prst="rect">
            <a:avLst/>
          </a:prstGeom>
        </p:spPr>
        <p:txBody>
          <a:bodyPr wrap="square">
            <a:spAutoFit/>
          </a:bodyPr>
          <a:lstStyle/>
          <a:p>
            <a:r>
              <a:rPr lang="en-US" b="1" dirty="0"/>
              <a:t>Launch:</a:t>
            </a:r>
          </a:p>
          <a:p>
            <a:r>
              <a:rPr lang="en-US" b="1" dirty="0"/>
              <a:t>Terms and Notation:</a:t>
            </a:r>
          </a:p>
          <a:p>
            <a:r>
              <a:rPr lang="en-US" b="1" dirty="0"/>
              <a:t> </a:t>
            </a:r>
          </a:p>
          <a:p>
            <a:r>
              <a:rPr lang="en-US" dirty="0"/>
              <a:t>What are</a:t>
            </a:r>
            <a:r>
              <a:rPr lang="en-US" b="1" dirty="0"/>
              <a:t> Venn Diagrams</a:t>
            </a:r>
            <a:r>
              <a:rPr lang="en-US" b="1" dirty="0" smtClean="0"/>
              <a:t>?</a:t>
            </a:r>
          </a:p>
          <a:p>
            <a:r>
              <a:rPr lang="en-US" dirty="0" smtClean="0"/>
              <a:t>Venn Diagrams are a </a:t>
            </a:r>
            <a:r>
              <a:rPr lang="en-US" dirty="0"/>
              <a:t>diagram representing mathematical or logical sets pictorially as circles or closed curves within an enclosing rectangle (the universal set), common elements of the sets being represented by the areas of overlap among the circles.</a:t>
            </a:r>
          </a:p>
          <a:p>
            <a:endParaRPr lang="en-US" b="1" dirty="0"/>
          </a:p>
        </p:txBody>
      </p:sp>
      <p:pic>
        <p:nvPicPr>
          <p:cNvPr id="1026" name="Picture 2" descr="\\ms00712.schools.mpsds.edu\mooremx1\My Pictures\venn diagra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544110"/>
            <a:ext cx="6019800" cy="26126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1774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19200"/>
            <a:ext cx="8001000" cy="923330"/>
          </a:xfrm>
          <a:prstGeom prst="rect">
            <a:avLst/>
          </a:prstGeom>
          <a:noFill/>
        </p:spPr>
        <p:txBody>
          <a:bodyPr wrap="square" rtlCol="0">
            <a:spAutoFit/>
          </a:bodyPr>
          <a:lstStyle/>
          <a:p>
            <a:r>
              <a:rPr lang="en-US" dirty="0" smtClean="0"/>
              <a:t>Construct a Venn Diagram that shows that of the 41 students in my first block class, there were 35 people wearing shorts, 10 people wearing flip flops, and 6 people that were wearing both.</a:t>
            </a:r>
            <a:endParaRPr lang="en-US" dirty="0"/>
          </a:p>
        </p:txBody>
      </p:sp>
    </p:spTree>
    <p:extLst>
      <p:ext uri="{BB962C8B-B14F-4D97-AF65-F5344CB8AC3E}">
        <p14:creationId xmlns:p14="http://schemas.microsoft.com/office/powerpoint/2010/main" val="27720652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32</TotalTime>
  <Words>120</Words>
  <Application>Microsoft Office PowerPoint</Application>
  <PresentationFormat>On-screen Show (4:3)</PresentationFormat>
  <Paragraphs>36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Austin</vt:lpstr>
      <vt:lpstr>Probability Lesson 5: Venn Diagrams</vt:lpstr>
      <vt:lpstr>PowerPoint Presentation</vt:lpstr>
      <vt:lpstr>PowerPoint Presentation</vt:lpstr>
      <vt:lpstr>PowerPoint Presentation</vt:lpstr>
    </vt:vector>
  </TitlesOfParts>
  <Company>MPS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Probability Lesson 5: Venn Diagrams</dc:title>
  <dc:creator>Windows User</dc:creator>
  <cp:lastModifiedBy>Windows User</cp:lastModifiedBy>
  <cp:revision>3</cp:revision>
  <dcterms:created xsi:type="dcterms:W3CDTF">2015-08-24T15:00:44Z</dcterms:created>
  <dcterms:modified xsi:type="dcterms:W3CDTF">2015-08-24T15:33:30Z</dcterms:modified>
</cp:coreProperties>
</file>