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7"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A59624A-271B-42D7-9581-32FC29309B7B}" type="datetimeFigureOut">
              <a:rPr lang="en-US" smtClean="0"/>
              <a:t>8/27/2015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26B4D94-03AB-4C7A-AA50-469E6892645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9624A-271B-42D7-9581-32FC29309B7B}"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9624A-271B-42D7-9581-32FC29309B7B}"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9624A-271B-42D7-9581-32FC29309B7B}"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9624A-271B-42D7-9581-32FC29309B7B}"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59624A-271B-42D7-9581-32FC29309B7B}"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B4D94-03AB-4C7A-AA50-469E6892645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59624A-271B-42D7-9581-32FC29309B7B}"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59624A-271B-42D7-9581-32FC29309B7B}"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9624A-271B-42D7-9581-32FC29309B7B}"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59624A-271B-42D7-9581-32FC29309B7B}" type="datetimeFigureOut">
              <a:rPr lang="en-US" smtClean="0"/>
              <a:t>8/27/2015</a:t>
            </a:fld>
            <a:endParaRPr lang="en-US"/>
          </a:p>
        </p:txBody>
      </p:sp>
      <p:sp>
        <p:nvSpPr>
          <p:cNvPr id="7" name="Slide Number Placeholder 6"/>
          <p:cNvSpPr>
            <a:spLocks noGrp="1"/>
          </p:cNvSpPr>
          <p:nvPr>
            <p:ph type="sldNum" sz="quarter" idx="12"/>
          </p:nvPr>
        </p:nvSpPr>
        <p:spPr/>
        <p:txBody>
          <a:bodyPr/>
          <a:lstStyle/>
          <a:p>
            <a:fld id="{D26B4D94-03AB-4C7A-AA50-469E6892645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9624A-271B-42D7-9581-32FC29309B7B}" type="datetimeFigureOut">
              <a:rPr lang="en-US" smtClean="0"/>
              <a:t>8/27/2015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26B4D94-03AB-4C7A-AA50-469E689264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A59624A-271B-42D7-9581-32FC29309B7B}" type="datetimeFigureOut">
              <a:rPr lang="en-US" smtClean="0"/>
              <a:t>8/27/2015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26B4D94-03AB-4C7A-AA50-469E689264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381000"/>
            <a:ext cx="3313355" cy="1702160"/>
          </a:xfrm>
        </p:spPr>
        <p:txBody>
          <a:bodyPr>
            <a:normAutofit fontScale="90000"/>
          </a:bodyPr>
          <a:lstStyle/>
          <a:p>
            <a:r>
              <a:rPr lang="en-US" dirty="0" smtClean="0"/>
              <a:t>Probability Lesson 6: Conditional Probability</a:t>
            </a:r>
            <a:endParaRPr lang="en-US" dirty="0"/>
          </a:p>
        </p:txBody>
      </p:sp>
      <p:sp>
        <p:nvSpPr>
          <p:cNvPr id="3" name="Subtitle 2"/>
          <p:cNvSpPr>
            <a:spLocks noGrp="1"/>
          </p:cNvSpPr>
          <p:nvPr>
            <p:ph type="subTitle" idx="1"/>
          </p:nvPr>
        </p:nvSpPr>
        <p:spPr>
          <a:xfrm>
            <a:off x="4733365" y="2438400"/>
            <a:ext cx="3309803" cy="3243309"/>
          </a:xfrm>
        </p:spPr>
        <p:txBody>
          <a:bodyPr/>
          <a:lstStyle/>
          <a:p>
            <a:r>
              <a:rPr lang="en-US" dirty="0" smtClean="0"/>
              <a:t>IB Standard</a:t>
            </a:r>
          </a:p>
          <a:p>
            <a:r>
              <a:rPr lang="en-US" dirty="0" smtClean="0"/>
              <a:t>3.7 Conditional Probability</a:t>
            </a:r>
            <a:endParaRPr lang="en-US" dirty="0"/>
          </a:p>
        </p:txBody>
      </p:sp>
      <p:sp>
        <p:nvSpPr>
          <p:cNvPr id="4" name="TextBox 3"/>
          <p:cNvSpPr txBox="1"/>
          <p:nvPr/>
        </p:nvSpPr>
        <p:spPr>
          <a:xfrm>
            <a:off x="152400" y="228600"/>
            <a:ext cx="4114800" cy="3970318"/>
          </a:xfrm>
          <a:prstGeom prst="rect">
            <a:avLst/>
          </a:prstGeom>
          <a:solidFill>
            <a:schemeClr val="bg1"/>
          </a:solidFill>
        </p:spPr>
        <p:txBody>
          <a:bodyPr wrap="square" rtlCol="0">
            <a:spAutoFit/>
          </a:bodyPr>
          <a:lstStyle/>
          <a:p>
            <a:r>
              <a:rPr lang="en-US" dirty="0" smtClean="0"/>
              <a:t>BELL RINGER:</a:t>
            </a:r>
          </a:p>
          <a:p>
            <a:endParaRPr lang="en-US" dirty="0"/>
          </a:p>
          <a:p>
            <a:r>
              <a:rPr lang="en-US" dirty="0" smtClean="0"/>
              <a:t>50 married men were asked whether they gave their wife flowers or chocolates for her birthday.  The results were: 31 gave chocolates, 12 gave flowers, and 5 gave both.  If one of the married men was chosen at random, determine the probability that he gave his wife:</a:t>
            </a:r>
          </a:p>
          <a:p>
            <a:r>
              <a:rPr lang="en-US" dirty="0" smtClean="0"/>
              <a:t>a.) chocolate or flowers</a:t>
            </a:r>
          </a:p>
          <a:p>
            <a:r>
              <a:rPr lang="en-US" dirty="0" smtClean="0"/>
              <a:t>b.) chocolate but not flowers</a:t>
            </a:r>
          </a:p>
          <a:p>
            <a:r>
              <a:rPr lang="en-US" dirty="0" smtClean="0"/>
              <a:t>c.) neither gift</a:t>
            </a:r>
            <a:endParaRPr lang="en-US" dirty="0"/>
          </a:p>
        </p:txBody>
      </p:sp>
    </p:spTree>
    <p:extLst>
      <p:ext uri="{BB962C8B-B14F-4D97-AF65-F5344CB8AC3E}">
        <p14:creationId xmlns:p14="http://schemas.microsoft.com/office/powerpoint/2010/main" val="1762647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85800"/>
            <a:ext cx="6400800" cy="3416320"/>
          </a:xfrm>
          <a:prstGeom prst="rect">
            <a:avLst/>
          </a:prstGeom>
        </p:spPr>
        <p:txBody>
          <a:bodyPr wrap="square">
            <a:spAutoFit/>
          </a:bodyPr>
          <a:lstStyle/>
          <a:p>
            <a:r>
              <a:rPr lang="en-US" u="sng" dirty="0"/>
              <a:t>Learning intentions</a:t>
            </a:r>
            <a:r>
              <a:rPr lang="en-US" dirty="0"/>
              <a:t>: </a:t>
            </a:r>
          </a:p>
          <a:p>
            <a:r>
              <a:rPr lang="en-US" dirty="0"/>
              <a:t>Today I will learn to…</a:t>
            </a:r>
          </a:p>
          <a:p>
            <a:pPr lvl="0"/>
            <a:r>
              <a:rPr lang="en-US" dirty="0"/>
              <a:t>Define conditional probability.</a:t>
            </a:r>
          </a:p>
          <a:p>
            <a:r>
              <a:rPr lang="en-US" dirty="0"/>
              <a:t> </a:t>
            </a:r>
          </a:p>
          <a:p>
            <a:r>
              <a:rPr lang="en-US" u="sng" dirty="0"/>
              <a:t>Success Criteria</a:t>
            </a:r>
            <a:r>
              <a:rPr lang="en-US" dirty="0"/>
              <a:t>: </a:t>
            </a:r>
          </a:p>
          <a:p>
            <a:r>
              <a:rPr lang="en-US" dirty="0"/>
              <a:t>I will know I am successful when I can…</a:t>
            </a:r>
          </a:p>
          <a:p>
            <a:pPr lvl="0"/>
            <a:r>
              <a:rPr lang="en-US" dirty="0"/>
              <a:t>Use conditional probability with both Venn &amp; Tree Diagrams.</a:t>
            </a:r>
          </a:p>
          <a:p>
            <a:r>
              <a:rPr lang="en-US" b="1" dirty="0"/>
              <a:t> </a:t>
            </a:r>
          </a:p>
          <a:p>
            <a:r>
              <a:rPr lang="en-US" u="sng" dirty="0"/>
              <a:t>Approaches to Learning</a:t>
            </a:r>
            <a:r>
              <a:rPr lang="en-US" dirty="0"/>
              <a:t>: </a:t>
            </a:r>
          </a:p>
          <a:p>
            <a:pPr lvl="0"/>
            <a:r>
              <a:rPr lang="en-US" dirty="0"/>
              <a:t>Thinking Skills</a:t>
            </a:r>
          </a:p>
          <a:p>
            <a:pPr lvl="0"/>
            <a:r>
              <a:rPr lang="en-US" dirty="0"/>
              <a:t>Communication Skills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2773679"/>
            <a:ext cx="3810000" cy="3640667"/>
          </a:xfrm>
          <a:prstGeom prst="rect">
            <a:avLst/>
          </a:prstGeom>
        </p:spPr>
      </p:pic>
    </p:spTree>
    <p:extLst>
      <p:ext uri="{BB962C8B-B14F-4D97-AF65-F5344CB8AC3E}">
        <p14:creationId xmlns:p14="http://schemas.microsoft.com/office/powerpoint/2010/main" val="249534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914401"/>
            <a:ext cx="6629400" cy="2585323"/>
          </a:xfrm>
          <a:prstGeom prst="rect">
            <a:avLst/>
          </a:prstGeom>
        </p:spPr>
        <p:txBody>
          <a:bodyPr wrap="square">
            <a:spAutoFit/>
          </a:bodyPr>
          <a:lstStyle/>
          <a:p>
            <a:r>
              <a:rPr lang="en-US" b="1" dirty="0"/>
              <a:t>Terms and Notation:</a:t>
            </a:r>
          </a:p>
          <a:p>
            <a:endParaRPr lang="en-US" b="1" dirty="0" smtClean="0"/>
          </a:p>
          <a:p>
            <a:r>
              <a:rPr lang="en-US" b="1" dirty="0" smtClean="0"/>
              <a:t>Conditional </a:t>
            </a:r>
            <a:r>
              <a:rPr lang="en-US" b="1" dirty="0"/>
              <a:t>Probability: </a:t>
            </a:r>
            <a:r>
              <a:rPr lang="en-US" dirty="0"/>
              <a:t>When “given” additional information about the selection, the “given” data becomes the total or universe, essentially shrinking the sample space.  This is especially useful for problems involving Venn diagrams or tables.</a:t>
            </a:r>
            <a:endParaRPr lang="en-US" b="1" dirty="0"/>
          </a:p>
          <a:p>
            <a:r>
              <a:rPr lang="en-US" dirty="0"/>
              <a:t/>
            </a:r>
            <a:br>
              <a:rPr lang="en-US" dirty="0"/>
            </a:br>
            <a:endParaRPr lang="en-US" dirty="0"/>
          </a:p>
        </p:txBody>
      </p:sp>
      <mc:AlternateContent xmlns:mc="http://schemas.openxmlformats.org/markup-compatibility/2006" xmlns:a14="http://schemas.microsoft.com/office/drawing/2010/main">
        <mc:Choice Requires="a14">
          <p:sp>
            <p:nvSpPr>
              <p:cNvPr id="5" name="Rectangle 4"/>
              <p:cNvSpPr/>
              <p:nvPr/>
            </p:nvSpPr>
            <p:spPr>
              <a:xfrm>
                <a:off x="2819400" y="3094452"/>
                <a:ext cx="3048000" cy="66909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b="1" i="1">
                          <a:latin typeface="Cambria Math"/>
                        </a:rPr>
                        <m:t>𝑷</m:t>
                      </m:r>
                      <m:d>
                        <m:dPr>
                          <m:ctrlPr>
                            <a:rPr lang="en-US" b="1" i="1">
                              <a:latin typeface="Cambria Math"/>
                            </a:rPr>
                          </m:ctrlPr>
                        </m:dPr>
                        <m:e>
                          <m:r>
                            <a:rPr lang="en-US" b="1" i="1">
                              <a:latin typeface="Cambria Math"/>
                            </a:rPr>
                            <m:t>𝑨</m:t>
                          </m:r>
                        </m:e>
                        <m:e>
                          <m:r>
                            <a:rPr lang="en-US" b="1" i="1">
                              <a:latin typeface="Cambria Math"/>
                            </a:rPr>
                            <m:t>𝑩</m:t>
                          </m:r>
                        </m:e>
                      </m:d>
                      <m:r>
                        <a:rPr lang="en-US" b="1" i="1">
                          <a:latin typeface="Cambria Math"/>
                        </a:rPr>
                        <m:t>=</m:t>
                      </m:r>
                      <m:f>
                        <m:fPr>
                          <m:ctrlPr>
                            <a:rPr lang="en-US" b="1" i="1">
                              <a:latin typeface="Cambria Math"/>
                            </a:rPr>
                          </m:ctrlPr>
                        </m:fPr>
                        <m:num>
                          <m:r>
                            <a:rPr lang="en-US" b="1" i="1">
                              <a:latin typeface="Cambria Math"/>
                            </a:rPr>
                            <m:t>𝑷</m:t>
                          </m:r>
                          <m:r>
                            <a:rPr lang="en-US" b="1" i="1">
                              <a:latin typeface="Cambria Math"/>
                            </a:rPr>
                            <m:t>(</m:t>
                          </m:r>
                          <m:r>
                            <a:rPr lang="en-US" b="1" i="1">
                              <a:latin typeface="Cambria Math"/>
                            </a:rPr>
                            <m:t>𝑨</m:t>
                          </m:r>
                          <m:r>
                            <a:rPr lang="en-US" b="1" i="1">
                              <a:latin typeface="Cambria Math"/>
                            </a:rPr>
                            <m:t>∩</m:t>
                          </m:r>
                          <m:r>
                            <a:rPr lang="en-US" b="1" i="1">
                              <a:latin typeface="Cambria Math"/>
                            </a:rPr>
                            <m:t>𝑩</m:t>
                          </m:r>
                          <m:r>
                            <a:rPr lang="en-US" b="1" i="1">
                              <a:latin typeface="Cambria Math"/>
                            </a:rPr>
                            <m:t>)</m:t>
                          </m:r>
                        </m:num>
                        <m:den>
                          <m:r>
                            <a:rPr lang="en-US" b="1" i="1">
                              <a:latin typeface="Cambria Math"/>
                            </a:rPr>
                            <m:t>𝑷</m:t>
                          </m:r>
                          <m:r>
                            <a:rPr lang="en-US" b="1" i="1">
                              <a:latin typeface="Cambria Math"/>
                            </a:rPr>
                            <m:t>(</m:t>
                          </m:r>
                          <m:r>
                            <a:rPr lang="en-US" b="1" i="1">
                              <a:latin typeface="Cambria Math"/>
                            </a:rPr>
                            <m:t>𝑩</m:t>
                          </m:r>
                          <m:r>
                            <a:rPr lang="en-US" b="1" i="1">
                              <a:latin typeface="Cambria Math"/>
                            </a:rPr>
                            <m:t>)</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819400" y="3094452"/>
                <a:ext cx="3048000" cy="66909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33400" y="3810001"/>
                <a:ext cx="8001000" cy="1200329"/>
              </a:xfrm>
              <a:prstGeom prst="rect">
                <a:avLst/>
              </a:prstGeom>
            </p:spPr>
            <p:txBody>
              <a:bodyPr wrap="square">
                <a:spAutoFit/>
              </a:bodyPr>
              <a:lstStyle/>
              <a:p>
                <a14:m>
                  <m:oMath xmlns:m="http://schemas.openxmlformats.org/officeDocument/2006/math">
                    <m:d>
                      <m:dPr>
                        <m:ctrlPr>
                          <a:rPr lang="en-US" b="1" i="1">
                            <a:latin typeface="Cambria Math"/>
                          </a:rPr>
                        </m:ctrlPr>
                      </m:dPr>
                      <m:e>
                        <m:r>
                          <a:rPr lang="en-US" b="1" i="1">
                            <a:latin typeface="Cambria Math"/>
                          </a:rPr>
                          <m:t>𝑨</m:t>
                        </m:r>
                      </m:e>
                      <m:e>
                        <m:r>
                          <a:rPr lang="en-US" b="1" i="1">
                            <a:latin typeface="Cambria Math"/>
                          </a:rPr>
                          <m:t>𝑩</m:t>
                        </m:r>
                      </m:e>
                    </m:d>
                  </m:oMath>
                </a14:m>
                <a:r>
                  <a:rPr lang="en-US" b="1" dirty="0"/>
                  <a:t> is used to represent  that “ </a:t>
                </a:r>
                <a:r>
                  <a:rPr lang="en-US" b="1" i="1" dirty="0"/>
                  <a:t>A</a:t>
                </a:r>
                <a:r>
                  <a:rPr lang="en-US" b="1" dirty="0"/>
                  <a:t> occurs knowing that </a:t>
                </a:r>
                <a:r>
                  <a:rPr lang="en-US" b="1" i="1" dirty="0"/>
                  <a:t>B </a:t>
                </a:r>
                <a:r>
                  <a:rPr lang="en-US" b="1" dirty="0"/>
                  <a:t>has occurred”</a:t>
                </a:r>
                <a:endParaRPr lang="en-US" dirty="0"/>
              </a:p>
              <a:p>
                <a:r>
                  <a:rPr lang="en-US" dirty="0"/>
                  <a:t> </a:t>
                </a:r>
              </a:p>
              <a:p>
                <a:r>
                  <a:rPr lang="en-US" dirty="0"/>
                  <a:t> </a:t>
                </a:r>
              </a:p>
            </p:txBody>
          </p:sp>
        </mc:Choice>
        <mc:Fallback xmlns="">
          <p:sp>
            <p:nvSpPr>
              <p:cNvPr id="6" name="Rectangle 5"/>
              <p:cNvSpPr>
                <a:spLocks noRot="1" noChangeAspect="1" noMove="1" noResize="1" noEditPoints="1" noAdjustHandles="1" noChangeArrowheads="1" noChangeShapeType="1" noTextEdit="1"/>
              </p:cNvSpPr>
              <p:nvPr/>
            </p:nvSpPr>
            <p:spPr>
              <a:xfrm>
                <a:off x="533400" y="3810001"/>
                <a:ext cx="8001000" cy="1200329"/>
              </a:xfrm>
              <a:prstGeom prst="rect">
                <a:avLst/>
              </a:prstGeom>
              <a:blipFill rotWithShape="1">
                <a:blip r:embed="rId3"/>
                <a:stretch>
                  <a:fillRect l="-686" t="-25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33400" y="4640998"/>
                <a:ext cx="4876800" cy="369332"/>
              </a:xfrm>
              <a:prstGeom prst="rect">
                <a:avLst/>
              </a:prstGeom>
            </p:spPr>
            <p:txBody>
              <a:bodyPr wrap="square">
                <a:spAutoFit/>
              </a:bodyPr>
              <a:lstStyle/>
              <a:p>
                <a14:m>
                  <m:oMath xmlns:m="http://schemas.openxmlformats.org/officeDocument/2006/math">
                    <m:d>
                      <m:dPr>
                        <m:ctrlPr>
                          <a:rPr lang="en-US" b="1" i="1">
                            <a:latin typeface="Cambria Math"/>
                          </a:rPr>
                        </m:ctrlPr>
                      </m:dPr>
                      <m:e>
                        <m:r>
                          <a:rPr lang="en-US" b="1" i="1">
                            <a:latin typeface="Cambria Math"/>
                          </a:rPr>
                          <m:t>𝑨</m:t>
                        </m:r>
                      </m:e>
                      <m:e>
                        <m:r>
                          <a:rPr lang="en-US" b="1" i="1">
                            <a:latin typeface="Cambria Math"/>
                          </a:rPr>
                          <m:t>𝑩</m:t>
                        </m:r>
                      </m:e>
                    </m:d>
                  </m:oMath>
                </a14:m>
                <a:r>
                  <a:rPr lang="en-US" b="1" dirty="0"/>
                  <a:t> is read as “</a:t>
                </a:r>
                <a:r>
                  <a:rPr lang="en-US" b="1" i="1" dirty="0"/>
                  <a:t>A</a:t>
                </a:r>
                <a:r>
                  <a:rPr lang="en-US" b="1" dirty="0"/>
                  <a:t> given </a:t>
                </a:r>
                <a:r>
                  <a:rPr lang="en-US" b="1" i="1" dirty="0"/>
                  <a:t>B”</a:t>
                </a:r>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533400" y="4640998"/>
                <a:ext cx="4876800" cy="369332"/>
              </a:xfrm>
              <a:prstGeom prst="rect">
                <a:avLst/>
              </a:prstGeom>
              <a:blipFill rotWithShape="1">
                <a:blip r:embed="rId4"/>
                <a:stretch>
                  <a:fillRect t="-8197" b="-24590"/>
                </a:stretch>
              </a:blipFill>
            </p:spPr>
            <p:txBody>
              <a:bodyPr/>
              <a:lstStyle/>
              <a:p>
                <a:r>
                  <a:rPr lang="en-US">
                    <a:noFill/>
                  </a:rPr>
                  <a:t> </a:t>
                </a:r>
              </a:p>
            </p:txBody>
          </p:sp>
        </mc:Fallback>
      </mc:AlternateContent>
    </p:spTree>
    <p:extLst>
      <p:ext uri="{BB962C8B-B14F-4D97-AF65-F5344CB8AC3E}">
        <p14:creationId xmlns:p14="http://schemas.microsoft.com/office/powerpoint/2010/main" val="323411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772400" cy="1754326"/>
          </a:xfrm>
          <a:prstGeom prst="rect">
            <a:avLst/>
          </a:prstGeom>
          <a:noFill/>
        </p:spPr>
        <p:txBody>
          <a:bodyPr wrap="square" rtlCol="0">
            <a:spAutoFit/>
          </a:bodyPr>
          <a:lstStyle/>
          <a:p>
            <a:r>
              <a:rPr lang="en-US" dirty="0" smtClean="0"/>
              <a:t>The probability that a randomly selected person has tuberculosis (TB) is 0.02.  The probability that he or she reacts positively to a test which detects TB is 0.95 if he or she has TB, and 0.03 if he or she does not.  Determine the probability that a randomly tested person:</a:t>
            </a:r>
          </a:p>
          <a:p>
            <a:r>
              <a:rPr lang="en-US" dirty="0" smtClean="0"/>
              <a:t>a.) reacts positively</a:t>
            </a:r>
          </a:p>
          <a:p>
            <a:r>
              <a:rPr lang="en-US" dirty="0" smtClean="0"/>
              <a:t>b.) Has TB given that he or she reacts positively</a:t>
            </a:r>
            <a:endParaRPr lang="en-US" dirty="0"/>
          </a:p>
        </p:txBody>
      </p:sp>
      <p:pic>
        <p:nvPicPr>
          <p:cNvPr id="1031" name="Picture 7" descr="C:\Users\mooremx1\AppData\Local\Microsoft\Windows\Temporary Internet Files\Content.IE5\XPWLMLV2\4643108072_62978c1063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267200"/>
            <a:ext cx="2701761" cy="218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856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TotalTime>
  <Words>261</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Austin</vt:lpstr>
      <vt:lpstr>Probability Lesson 6: Conditional Probability</vt:lpstr>
      <vt:lpstr>PowerPoint Presentation</vt:lpstr>
      <vt:lpstr>PowerPoint Presentation</vt:lpstr>
      <vt:lpstr>PowerPoint Presentation</vt:lpstr>
    </vt:vector>
  </TitlesOfParts>
  <Company>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Lesson 6: Conditional Probability</dc:title>
  <dc:creator>Windows User</dc:creator>
  <cp:lastModifiedBy>Windows User</cp:lastModifiedBy>
  <cp:revision>3</cp:revision>
  <dcterms:created xsi:type="dcterms:W3CDTF">2015-08-26T15:11:50Z</dcterms:created>
  <dcterms:modified xsi:type="dcterms:W3CDTF">2015-08-27T12:19:18Z</dcterms:modified>
</cp:coreProperties>
</file>