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30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9514D-B9A2-4DC9-8C0A-669F89B5E9EA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1F124-BE23-45A8-A0F9-B2664E05C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61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A4B763E-7A82-4148-9EA8-742048DAAB0E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FADBA10-06D1-4D25-B194-A5149223A6D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B763E-7A82-4148-9EA8-742048DAAB0E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BA10-06D1-4D25-B194-A5149223A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B763E-7A82-4148-9EA8-742048DAAB0E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BA10-06D1-4D25-B194-A5149223A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B763E-7A82-4148-9EA8-742048DAAB0E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BA10-06D1-4D25-B194-A5149223A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B763E-7A82-4148-9EA8-742048DAAB0E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BA10-06D1-4D25-B194-A5149223A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B763E-7A82-4148-9EA8-742048DAAB0E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BA10-06D1-4D25-B194-A5149223A6D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B763E-7A82-4148-9EA8-742048DAAB0E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BA10-06D1-4D25-B194-A5149223A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B763E-7A82-4148-9EA8-742048DAAB0E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BA10-06D1-4D25-B194-A5149223A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B763E-7A82-4148-9EA8-742048DAAB0E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BA10-06D1-4D25-B194-A5149223A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B763E-7A82-4148-9EA8-742048DAAB0E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BA10-06D1-4D25-B194-A5149223A6D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B763E-7A82-4148-9EA8-742048DAAB0E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BA10-06D1-4D25-B194-A5149223A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A4B763E-7A82-4148-9EA8-742048DAAB0E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FADBA10-06D1-4D25-B194-A5149223A6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90" y="2209800"/>
            <a:ext cx="8061434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57718" y="914400"/>
            <a:ext cx="78242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Statistics Lesson 6: Box Plots</a:t>
            </a:r>
          </a:p>
          <a:p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Bell Ringer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9" name="Picture 5" descr="C:\Users\mooremx1\AppData\Local\Microsoft\Windows\Temporary Internet Files\Content.IE5\Q9FW5KJ3\4722805_orig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51373"/>
            <a:ext cx="1295400" cy="186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56388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I.B. Standard </a:t>
            </a:r>
          </a:p>
          <a:p>
            <a:r>
              <a:rPr lang="en-US" dirty="0" smtClean="0"/>
              <a:t>2.4 </a:t>
            </a:r>
            <a:r>
              <a:rPr lang="en-US" dirty="0"/>
              <a:t>Box-and-whisker diagram.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384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762001"/>
            <a:ext cx="8229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/>
              <a:t>Learning intentions</a:t>
            </a:r>
            <a:r>
              <a:rPr lang="en-US" sz="2400" dirty="0"/>
              <a:t>: </a:t>
            </a:r>
          </a:p>
          <a:p>
            <a:r>
              <a:rPr lang="en-US" sz="2400" dirty="0"/>
              <a:t>Today I will learn to…</a:t>
            </a:r>
          </a:p>
          <a:p>
            <a:pPr lvl="0"/>
            <a:r>
              <a:rPr lang="en-US" sz="2400" dirty="0"/>
              <a:t>Create box and whisker plots.</a:t>
            </a:r>
          </a:p>
          <a:p>
            <a:pPr lvl="0"/>
            <a:r>
              <a:rPr lang="en-US" sz="2400" dirty="0"/>
              <a:t>Calculate </a:t>
            </a:r>
            <a:r>
              <a:rPr lang="en-US" sz="2400" b="1" dirty="0"/>
              <a:t>upper</a:t>
            </a:r>
            <a:r>
              <a:rPr lang="en-US" sz="2400" dirty="0"/>
              <a:t> and </a:t>
            </a:r>
            <a:r>
              <a:rPr lang="en-US" sz="2400" b="1" dirty="0"/>
              <a:t>lower bounds</a:t>
            </a:r>
            <a:r>
              <a:rPr lang="en-US" sz="2400" dirty="0"/>
              <a:t> of discrete data to find </a:t>
            </a:r>
            <a:r>
              <a:rPr lang="en-US" sz="2400" b="1" dirty="0"/>
              <a:t>outliers</a:t>
            </a:r>
            <a:r>
              <a:rPr lang="en-US" sz="2400" dirty="0"/>
              <a:t>.</a:t>
            </a:r>
          </a:p>
          <a:p>
            <a:r>
              <a:rPr lang="en-US" sz="2400" dirty="0"/>
              <a:t> </a:t>
            </a:r>
          </a:p>
          <a:p>
            <a:r>
              <a:rPr lang="en-US" sz="2400" u="sng" dirty="0"/>
              <a:t>Success Criteria</a:t>
            </a:r>
            <a:r>
              <a:rPr lang="en-US" sz="2400" dirty="0"/>
              <a:t>: </a:t>
            </a:r>
          </a:p>
          <a:p>
            <a:r>
              <a:rPr lang="en-US" sz="2400" dirty="0"/>
              <a:t>I will know I am successful when I can…</a:t>
            </a:r>
          </a:p>
          <a:p>
            <a:pPr lvl="0"/>
            <a:r>
              <a:rPr lang="en-US" sz="2400" dirty="0"/>
              <a:t>Interpret discrete data represented with a box and whisker plot.</a:t>
            </a:r>
          </a:p>
          <a:p>
            <a:r>
              <a:rPr lang="en-US" sz="2400" b="1" dirty="0"/>
              <a:t> </a:t>
            </a:r>
          </a:p>
          <a:p>
            <a:r>
              <a:rPr lang="en-US" sz="2400" u="sng" dirty="0"/>
              <a:t>Success Criteria</a:t>
            </a:r>
            <a:r>
              <a:rPr lang="en-US" sz="2400" dirty="0"/>
              <a:t>:</a:t>
            </a:r>
            <a:endParaRPr lang="en-US" sz="2400" b="1" dirty="0"/>
          </a:p>
          <a:p>
            <a:r>
              <a:rPr lang="en-US" sz="2400" b="1" dirty="0"/>
              <a:t>Communication Skills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7812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066800"/>
            <a:ext cx="7620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Terms and Notation:</a:t>
            </a:r>
            <a:endParaRPr lang="en-US" sz="1000" b="1" dirty="0"/>
          </a:p>
          <a:p>
            <a:r>
              <a:rPr lang="en-US" b="1" dirty="0"/>
              <a:t> </a:t>
            </a:r>
            <a:endParaRPr lang="en-US" sz="1000" b="1" dirty="0"/>
          </a:p>
          <a:p>
            <a:pPr lvl="0"/>
            <a:r>
              <a:rPr lang="en-US" dirty="0"/>
              <a:t>A </a:t>
            </a:r>
            <a:r>
              <a:rPr lang="en-US" b="1" dirty="0"/>
              <a:t>box-and-whisker plot</a:t>
            </a:r>
            <a:r>
              <a:rPr lang="en-US" dirty="0"/>
              <a:t> (or </a:t>
            </a:r>
            <a:r>
              <a:rPr lang="en-US" b="1" dirty="0"/>
              <a:t>boxplot</a:t>
            </a:r>
            <a:r>
              <a:rPr lang="en-US" dirty="0"/>
              <a:t>) is a visual display of the </a:t>
            </a:r>
            <a:r>
              <a:rPr lang="en-US" b="1" dirty="0"/>
              <a:t>five-number-summary</a:t>
            </a:r>
            <a:r>
              <a:rPr lang="en-US" dirty="0"/>
              <a:t> of a set of data:</a:t>
            </a:r>
            <a:endParaRPr lang="en-US" sz="900" b="1" dirty="0"/>
          </a:p>
          <a:p>
            <a:pPr lvl="1"/>
            <a:r>
              <a:rPr lang="en-US" dirty="0"/>
              <a:t>The minimum value (min)</a:t>
            </a:r>
            <a:endParaRPr lang="en-US" sz="900" b="1" dirty="0"/>
          </a:p>
          <a:p>
            <a:pPr lvl="1"/>
            <a:r>
              <a:rPr lang="en-US" dirty="0"/>
              <a:t>The lower quartile (Q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sz="900" b="1" dirty="0"/>
          </a:p>
          <a:p>
            <a:pPr lvl="1"/>
            <a:r>
              <a:rPr lang="en-US" dirty="0"/>
              <a:t>The Median (Q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sz="900" b="1" dirty="0"/>
          </a:p>
          <a:p>
            <a:pPr lvl="1"/>
            <a:r>
              <a:rPr lang="en-US" dirty="0"/>
              <a:t>The upper quartile (Q</a:t>
            </a:r>
            <a:r>
              <a:rPr lang="en-US" baseline="-25000" dirty="0"/>
              <a:t>3</a:t>
            </a:r>
            <a:r>
              <a:rPr lang="en-US" dirty="0"/>
              <a:t>)</a:t>
            </a:r>
            <a:endParaRPr lang="en-US" sz="900" b="1" dirty="0"/>
          </a:p>
          <a:p>
            <a:pPr lvl="1"/>
            <a:r>
              <a:rPr lang="en-US" dirty="0"/>
              <a:t>The maximum value (max)</a:t>
            </a:r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3853823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90599"/>
            <a:ext cx="8153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Terms and Notation:</a:t>
            </a:r>
            <a:endParaRPr lang="en-US" sz="1000" b="1" dirty="0"/>
          </a:p>
          <a:p>
            <a:pPr lvl="0"/>
            <a:r>
              <a:rPr lang="en-US" b="1" dirty="0"/>
              <a:t>Outliers</a:t>
            </a:r>
            <a:r>
              <a:rPr lang="en-US" dirty="0"/>
              <a:t> are extraordinary data that are usually separated from the main body of the data.  They are either much larger or much smaller than most of the data.</a:t>
            </a:r>
            <a:endParaRPr lang="en-US" sz="1000" b="1" dirty="0"/>
          </a:p>
          <a:p>
            <a:pPr lvl="0"/>
            <a:r>
              <a:rPr lang="en-US" dirty="0"/>
              <a:t>A commonly used test involves the calculation of boundaries:</a:t>
            </a:r>
            <a:endParaRPr lang="en-US" sz="1000" b="1" dirty="0"/>
          </a:p>
          <a:p>
            <a:pPr lvl="1"/>
            <a:r>
              <a:rPr lang="en-US" b="1" dirty="0"/>
              <a:t>The upper boundary</a:t>
            </a:r>
            <a:r>
              <a:rPr lang="en-US" dirty="0"/>
              <a:t> = Q</a:t>
            </a:r>
            <a:r>
              <a:rPr lang="en-US" baseline="-25000" dirty="0"/>
              <a:t>3</a:t>
            </a:r>
            <a:r>
              <a:rPr lang="en-US" dirty="0"/>
              <a:t> + 1.5(IQR).  Any data larger than the upper boundary is an outlier.</a:t>
            </a:r>
            <a:endParaRPr lang="en-US" sz="1000" b="1" dirty="0"/>
          </a:p>
          <a:p>
            <a:pPr lvl="1"/>
            <a:r>
              <a:rPr lang="en-US" b="1" dirty="0"/>
              <a:t>The lower boundary</a:t>
            </a:r>
            <a:r>
              <a:rPr lang="en-US" dirty="0"/>
              <a:t> = Q</a:t>
            </a:r>
            <a:r>
              <a:rPr lang="en-US" baseline="-25000" dirty="0"/>
              <a:t>1</a:t>
            </a:r>
            <a:r>
              <a:rPr lang="en-US" dirty="0"/>
              <a:t> – 1.5(IQR).   Any data smaller than the lower boundary is an outlier.</a:t>
            </a:r>
            <a:endParaRPr lang="en-US" sz="1000" b="1" dirty="0"/>
          </a:p>
          <a:p>
            <a:pPr lvl="0"/>
            <a:r>
              <a:rPr lang="en-US" dirty="0"/>
              <a:t>Outliers are marked with an asterisk on a boxplot, and it is possible to have more than one at either end.  The whiskers extend to the last value that is not an outlier.</a:t>
            </a:r>
            <a:endParaRPr lang="en-US" sz="1000" b="1" dirty="0"/>
          </a:p>
          <a:p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419600"/>
            <a:ext cx="6324600" cy="1999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913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62000"/>
            <a:ext cx="777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Given the data below:</a:t>
            </a:r>
          </a:p>
          <a:p>
            <a:r>
              <a:rPr lang="en-US" sz="2400" b="1" dirty="0"/>
              <a:t>1, 3, 7, 4, 3, 6, 5, 8, 1, 5, 6, 3, 6, 4, 3, 11, 15, 2, 4, 8</a:t>
            </a:r>
          </a:p>
          <a:p>
            <a:r>
              <a:rPr lang="en-US" sz="2400" b="1" dirty="0"/>
              <a:t> </a:t>
            </a:r>
          </a:p>
          <a:p>
            <a:pPr lvl="0"/>
            <a:r>
              <a:rPr lang="en-US" sz="2400" b="1" dirty="0"/>
              <a:t>Find the five-number summary.</a:t>
            </a:r>
          </a:p>
          <a:p>
            <a:pPr lvl="0"/>
            <a:r>
              <a:rPr lang="en-US" sz="2400" b="1" dirty="0"/>
              <a:t>Find the upper and lower bounds.</a:t>
            </a:r>
          </a:p>
          <a:p>
            <a:pPr lvl="0"/>
            <a:r>
              <a:rPr lang="en-US" sz="2400" b="1" dirty="0"/>
              <a:t>Identify any outliers.</a:t>
            </a:r>
          </a:p>
          <a:p>
            <a:pPr lvl="0"/>
            <a:r>
              <a:rPr lang="en-US" sz="2400" b="1" dirty="0"/>
              <a:t>Create a boxplot.</a:t>
            </a:r>
          </a:p>
        </p:txBody>
      </p:sp>
    </p:spTree>
    <p:extLst>
      <p:ext uri="{BB962C8B-B14F-4D97-AF65-F5344CB8AC3E}">
        <p14:creationId xmlns:p14="http://schemas.microsoft.com/office/powerpoint/2010/main" val="40183404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</TotalTime>
  <Words>208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cp:lastPrinted>2015-09-24T15:21:15Z</cp:lastPrinted>
  <dcterms:created xsi:type="dcterms:W3CDTF">2015-09-24T14:34:17Z</dcterms:created>
  <dcterms:modified xsi:type="dcterms:W3CDTF">2015-09-24T15:31:32Z</dcterms:modified>
</cp:coreProperties>
</file>