
<file path=[Content_Types].xml><?xml version="1.0" encoding="utf-8"?>
<Types xmlns="http://schemas.openxmlformats.org/package/2006/content-types"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jp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274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7FABCE1B-43F7-4A67-A8FC-871360604E3C}" type="datetimeFigureOut">
              <a:rPr lang="en-US" smtClean="0"/>
              <a:t>9/14/2015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836AAE53-2974-4015-A576-FB6B59588D15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w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24400" y="381000"/>
            <a:ext cx="3313355" cy="170216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Statistics Lesson 2: Histograms/ Quantitative Continuous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2438400"/>
            <a:ext cx="3309803" cy="3243309"/>
          </a:xfrm>
        </p:spPr>
        <p:txBody>
          <a:bodyPr/>
          <a:lstStyle/>
          <a:p>
            <a:r>
              <a:rPr lang="en-US" b="1" dirty="0" smtClean="0"/>
              <a:t>I.B. Standards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 smtClean="0"/>
              <a:t>2.3  Grouped </a:t>
            </a:r>
            <a:r>
              <a:rPr lang="en-US" dirty="0"/>
              <a:t>discrete or continuous data: </a:t>
            </a:r>
            <a:r>
              <a:rPr lang="en-US" dirty="0" smtClean="0"/>
              <a:t>frequency tables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Frequency histograms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76200" y="0"/>
            <a:ext cx="4343400" cy="6524863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lvl="0"/>
            <a:r>
              <a:rPr lang="en-US" sz="2000" b="1" dirty="0"/>
              <a:t>A class of 18 students was asked “How many people live in your household?”  The following data was given:  </a:t>
            </a:r>
            <a:endParaRPr lang="en-US" sz="2000" b="1" dirty="0" smtClean="0"/>
          </a:p>
          <a:p>
            <a:pPr lvl="0"/>
            <a:endParaRPr lang="en-US" sz="2000" b="1" dirty="0"/>
          </a:p>
          <a:p>
            <a:r>
              <a:rPr lang="en-US" sz="2000" b="1" dirty="0"/>
              <a:t>4, 6, 6, 3, 2, 7, 6, 9, 6, 4, 5, 5, 3, 7, 8, 4, 5, </a:t>
            </a:r>
            <a:r>
              <a:rPr lang="en-US" sz="2000" b="1" dirty="0" smtClean="0"/>
              <a:t>5</a:t>
            </a:r>
          </a:p>
          <a:p>
            <a:endParaRPr lang="en-US" sz="2000" b="1" dirty="0"/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What is the variable in this investigation?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Is the data discrete or continuous?  Why?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Construct a column graph to display the data.  Use a heading, scale and label the axes.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What percent of the households had 4 people?</a:t>
            </a:r>
          </a:p>
          <a:p>
            <a:pPr marL="285750" lvl="0" indent="-285750">
              <a:buFont typeface="Arial" panose="020B0604020202020204" pitchFamily="34" charset="0"/>
              <a:buChar char="•"/>
            </a:pPr>
            <a:r>
              <a:rPr lang="en-US" sz="2000" b="1" dirty="0"/>
              <a:t>What percent of the households had at least 5?</a:t>
            </a:r>
          </a:p>
          <a:p>
            <a:endParaRPr lang="en-US" dirty="0"/>
          </a:p>
        </p:txBody>
      </p:sp>
      <p:pic>
        <p:nvPicPr>
          <p:cNvPr id="1027" name="Picture 3" descr="C:\Program Files\Microsoft Office\MEDIA\CAGCAT10\j0185604.wm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81600" y="4191000"/>
            <a:ext cx="1808207" cy="18099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184093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609600" y="685800"/>
            <a:ext cx="7848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u="sng" dirty="0"/>
              <a:t>Learning intentions</a:t>
            </a:r>
            <a:r>
              <a:rPr lang="en-US" sz="2800" dirty="0"/>
              <a:t>: </a:t>
            </a:r>
          </a:p>
          <a:p>
            <a:r>
              <a:rPr lang="en-US" sz="2800" dirty="0"/>
              <a:t>Today I will learn to…</a:t>
            </a:r>
          </a:p>
          <a:p>
            <a:pPr lvl="0"/>
            <a:r>
              <a:rPr lang="en-US" sz="2800" dirty="0"/>
              <a:t>Arrange grouped continuous data via histograms.</a:t>
            </a:r>
          </a:p>
          <a:p>
            <a:r>
              <a:rPr lang="en-US" sz="2800" dirty="0"/>
              <a:t> </a:t>
            </a:r>
          </a:p>
          <a:p>
            <a:r>
              <a:rPr lang="en-US" sz="2800" u="sng" dirty="0"/>
              <a:t>Success Criteria</a:t>
            </a:r>
            <a:r>
              <a:rPr lang="en-US" sz="2800" dirty="0"/>
              <a:t>: </a:t>
            </a:r>
          </a:p>
          <a:p>
            <a:r>
              <a:rPr lang="en-US" sz="2800" dirty="0"/>
              <a:t>I will know I am successful when I can…</a:t>
            </a:r>
          </a:p>
          <a:p>
            <a:pPr lvl="0"/>
            <a:r>
              <a:rPr lang="en-US" sz="2800" dirty="0"/>
              <a:t>Interpret and organize grouped data using various methods.</a:t>
            </a:r>
          </a:p>
          <a:p>
            <a:r>
              <a:rPr lang="en-US" sz="2800" b="1" dirty="0"/>
              <a:t> </a:t>
            </a:r>
          </a:p>
          <a:p>
            <a:r>
              <a:rPr lang="en-US" sz="2800" u="sng" dirty="0"/>
              <a:t>Approaches to Learning</a:t>
            </a:r>
            <a:r>
              <a:rPr lang="en-US" sz="2800" dirty="0"/>
              <a:t>: </a:t>
            </a:r>
          </a:p>
          <a:p>
            <a:r>
              <a:rPr lang="en-US" sz="2800" b="1" dirty="0"/>
              <a:t>Communication Skills</a:t>
            </a: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254959420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0" y="685800"/>
            <a:ext cx="7848600" cy="43396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b="1" u="sng" dirty="0"/>
              <a:t>Terms and Notation:</a:t>
            </a:r>
            <a:r>
              <a:rPr lang="en-US" b="1" dirty="0"/>
              <a:t> Continuous Data</a:t>
            </a:r>
          </a:p>
          <a:p>
            <a:r>
              <a:rPr lang="en-US" b="1" dirty="0"/>
              <a:t> </a:t>
            </a:r>
          </a:p>
          <a:p>
            <a:r>
              <a:rPr lang="en-US" sz="2400" dirty="0"/>
              <a:t>A </a:t>
            </a:r>
            <a:r>
              <a:rPr lang="en-US" sz="2400" b="1" dirty="0"/>
              <a:t>histogram </a:t>
            </a:r>
            <a:r>
              <a:rPr lang="en-US" sz="2400" dirty="0"/>
              <a:t>is</a:t>
            </a:r>
            <a:r>
              <a:rPr lang="en-US" sz="2400" b="1" dirty="0"/>
              <a:t> </a:t>
            </a:r>
            <a:r>
              <a:rPr lang="en-US" sz="2400" dirty="0"/>
              <a:t>a vertical column graph used to represent </a:t>
            </a:r>
            <a:r>
              <a:rPr lang="en-US" sz="2400" u="sng" dirty="0"/>
              <a:t>continuous</a:t>
            </a:r>
            <a:r>
              <a:rPr lang="en-US" sz="2400" dirty="0"/>
              <a:t> grouped data.  There are </a:t>
            </a:r>
            <a:r>
              <a:rPr lang="en-US" sz="2400" u="sng" dirty="0"/>
              <a:t>no gaps</a:t>
            </a:r>
            <a:r>
              <a:rPr lang="en-US" sz="2400" dirty="0"/>
              <a:t> between the columns of a histogram as the data is continuous.  The bar widths must be equal and each bar height must reflect the frequency.</a:t>
            </a:r>
            <a:endParaRPr lang="en-US" sz="2400" b="1" dirty="0"/>
          </a:p>
          <a:p>
            <a:r>
              <a:rPr lang="en-US" sz="2400" dirty="0"/>
              <a:t> </a:t>
            </a:r>
            <a:endParaRPr lang="en-US" sz="2400" b="1" dirty="0"/>
          </a:p>
          <a:p>
            <a:r>
              <a:rPr lang="en-US" sz="2400" dirty="0"/>
              <a:t>Each group is called a </a:t>
            </a:r>
            <a:r>
              <a:rPr lang="en-US" sz="2400" b="1" dirty="0"/>
              <a:t>class</a:t>
            </a:r>
            <a:r>
              <a:rPr lang="en-US" sz="2400" dirty="0"/>
              <a:t>.</a:t>
            </a:r>
            <a:endParaRPr lang="en-US" sz="2400" b="1" dirty="0"/>
          </a:p>
          <a:p>
            <a:r>
              <a:rPr lang="en-US" sz="2400" dirty="0"/>
              <a:t> </a:t>
            </a:r>
            <a:endParaRPr lang="en-US" sz="2400" b="1" dirty="0"/>
          </a:p>
          <a:p>
            <a:r>
              <a:rPr lang="en-US" sz="2400" dirty="0"/>
              <a:t>The size of the group is called the </a:t>
            </a:r>
            <a:r>
              <a:rPr lang="en-US" sz="2400" b="1" dirty="0"/>
              <a:t>class interval</a:t>
            </a:r>
            <a:r>
              <a:rPr lang="en-US" sz="2400" dirty="0"/>
              <a:t>.  These should usually be equal length.</a:t>
            </a:r>
            <a:endParaRPr lang="en-US" sz="2400" b="1" dirty="0"/>
          </a:p>
        </p:txBody>
      </p:sp>
    </p:spTree>
    <p:extLst>
      <p:ext uri="{BB962C8B-B14F-4D97-AF65-F5344CB8AC3E}">
        <p14:creationId xmlns:p14="http://schemas.microsoft.com/office/powerpoint/2010/main" val="495352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utoShape 2" descr="Image result for histograms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" name="AutoShape 4" descr="Image result for histograms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4" name="AutoShape 6" descr="Image result for histograms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76400" y="914400"/>
            <a:ext cx="5334000" cy="5334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66958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8510" y="825520"/>
            <a:ext cx="8038289" cy="53860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800" b="1" dirty="0"/>
              <a:t>Frequency tables</a:t>
            </a:r>
            <a:r>
              <a:rPr lang="en-US" sz="2800" dirty="0"/>
              <a:t> may include other columns showing the following:</a:t>
            </a:r>
            <a:endParaRPr lang="en-US" sz="2800" b="1" dirty="0"/>
          </a:p>
          <a:p>
            <a:pPr lvl="0"/>
            <a:r>
              <a:rPr lang="en-US" sz="2800" b="1" dirty="0"/>
              <a:t>Relative frequency</a:t>
            </a:r>
            <a:r>
              <a:rPr lang="en-US" sz="2800" dirty="0"/>
              <a:t>: the frequency of that event expressed as a fraction (or decimal equivalent) of the total frequency.</a:t>
            </a:r>
            <a:endParaRPr lang="en-US" sz="2800" b="1" dirty="0"/>
          </a:p>
          <a:p>
            <a:pPr lvl="0"/>
            <a:r>
              <a:rPr lang="en-US" sz="2800" b="1" dirty="0"/>
              <a:t>Cumulative frequency</a:t>
            </a:r>
            <a:r>
              <a:rPr lang="en-US" sz="2800" dirty="0"/>
              <a:t>: the accumulation (sum) of the frequencies up to and including that event.</a:t>
            </a:r>
            <a:endParaRPr lang="en-US" sz="2800" b="1" dirty="0"/>
          </a:p>
          <a:p>
            <a:pPr lvl="0"/>
            <a:r>
              <a:rPr lang="en-US" sz="2800" b="1" dirty="0"/>
              <a:t>Cumulative relative frequency</a:t>
            </a:r>
            <a:r>
              <a:rPr lang="en-US" sz="2800" dirty="0"/>
              <a:t>: the accumulation (sum) of the relative frequencies up to and including that event.</a:t>
            </a:r>
            <a:endParaRPr lang="en-US" sz="2800" b="1" dirty="0"/>
          </a:p>
          <a:p>
            <a:r>
              <a:rPr lang="en-US" b="1" dirty="0"/>
              <a:t/>
            </a:r>
            <a:br>
              <a:rPr lang="en-US" b="1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67128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12</TotalTime>
  <Words>226</Words>
  <Application>Microsoft Office PowerPoint</Application>
  <PresentationFormat>On-screen Show (4:3)</PresentationFormat>
  <Paragraphs>35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Austin</vt:lpstr>
      <vt:lpstr>Statistics Lesson 2: Histograms/ Quantitative Continuous</vt:lpstr>
      <vt:lpstr>PowerPoint Presentation</vt:lpstr>
      <vt:lpstr>PowerPoint Presentation</vt:lpstr>
      <vt:lpstr>PowerPoint Presentation</vt:lpstr>
      <vt:lpstr>PowerPoint Presentation</vt:lpstr>
    </vt:vector>
  </TitlesOfParts>
  <Company>MPS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Statistics Lesson 2: Histograms/ Quantitative Continuous</dc:title>
  <dc:creator>Windows User</dc:creator>
  <cp:lastModifiedBy>Windows User</cp:lastModifiedBy>
  <cp:revision>3</cp:revision>
  <dcterms:created xsi:type="dcterms:W3CDTF">2015-09-14T15:06:17Z</dcterms:created>
  <dcterms:modified xsi:type="dcterms:W3CDTF">2015-09-14T15:34:06Z</dcterms:modified>
</cp:coreProperties>
</file>