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643FF3-776A-4D11-B0D9-21EE97592A42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AD6B01-E2EF-47CB-83F4-192B83D968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048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 Lesson 3: Mean, Median, and Mode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362200"/>
            <a:ext cx="3309803" cy="3319509"/>
          </a:xfrm>
        </p:spPr>
        <p:txBody>
          <a:bodyPr/>
          <a:lstStyle/>
          <a:p>
            <a:r>
              <a:rPr lang="en-US" dirty="0" smtClean="0"/>
              <a:t>IB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Measures of central </a:t>
            </a:r>
            <a:r>
              <a:rPr lang="en-US" dirty="0" smtClean="0"/>
              <a:t>tendency. For </a:t>
            </a:r>
            <a:r>
              <a:rPr lang="en-US" dirty="0"/>
              <a:t>simple discrete data: </a:t>
            </a:r>
            <a:r>
              <a:rPr lang="en-US" dirty="0" smtClean="0"/>
              <a:t>mean; median</a:t>
            </a:r>
            <a:r>
              <a:rPr lang="en-US" dirty="0"/>
              <a:t>; mode.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grouped discrete and continuous </a:t>
            </a:r>
            <a:r>
              <a:rPr lang="en-US" dirty="0" smtClean="0"/>
              <a:t>data: estimate </a:t>
            </a:r>
            <a:r>
              <a:rPr lang="en-US" dirty="0"/>
              <a:t>of a mean; modal class.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4267200" cy="63401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botanist takes a random sample of six month old seedlings from her nursery and measures their heights.  The results are shown in the table: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Represent the data on a frequency histogram.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What percentage of seedlings are between 350 and 400 mm?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76044"/>
              </p:ext>
            </p:extLst>
          </p:nvPr>
        </p:nvGraphicFramePr>
        <p:xfrm>
          <a:off x="419100" y="1371600"/>
          <a:ext cx="3581400" cy="286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Height (h</a:t>
                      </a:r>
                      <a:r>
                        <a:rPr lang="en-US" baseline="0" dirty="0" smtClean="0"/>
                        <a:t> 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300 ≤ </a:t>
                      </a:r>
                      <a:r>
                        <a:rPr lang="en-US" sz="2000" b="1" i="1" dirty="0" smtClean="0"/>
                        <a:t>h</a:t>
                      </a:r>
                      <a:r>
                        <a:rPr lang="en-US" sz="2000" b="1" dirty="0" smtClean="0"/>
                        <a:t> &lt; 325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325 ≤ </a:t>
                      </a:r>
                      <a:r>
                        <a:rPr lang="en-US" sz="2000" b="1" i="1" dirty="0" smtClean="0"/>
                        <a:t>h</a:t>
                      </a:r>
                      <a:r>
                        <a:rPr lang="en-US" sz="2000" b="1" dirty="0" smtClean="0"/>
                        <a:t> &lt; 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</a:t>
                      </a:r>
                      <a:endParaRPr lang="en-US" sz="20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350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≤ </a:t>
                      </a:r>
                      <a:r>
                        <a:rPr lang="en-US" sz="2000" b="1" i="1" dirty="0" smtClean="0"/>
                        <a:t>h</a:t>
                      </a:r>
                      <a:r>
                        <a:rPr lang="en-US" sz="2000" b="1" dirty="0" smtClean="0"/>
                        <a:t> &lt; 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42</a:t>
                      </a:r>
                      <a:endParaRPr lang="en-US" sz="20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375 ≤ </a:t>
                      </a:r>
                      <a:r>
                        <a:rPr lang="en-US" sz="2000" b="1" i="1" dirty="0" smtClean="0"/>
                        <a:t>h</a:t>
                      </a:r>
                      <a:r>
                        <a:rPr lang="en-US" sz="2000" b="1" dirty="0" smtClean="0"/>
                        <a:t> &lt;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</a:t>
                      </a:r>
                      <a:endParaRPr lang="en-US" sz="20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400 ≤ </a:t>
                      </a:r>
                      <a:r>
                        <a:rPr lang="en-US" sz="2000" b="1" i="1" dirty="0" smtClean="0"/>
                        <a:t>h </a:t>
                      </a:r>
                      <a:r>
                        <a:rPr lang="en-US" sz="2000" b="1" dirty="0" smtClean="0"/>
                        <a:t>&lt; 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</a:t>
                      </a:r>
                      <a:endParaRPr lang="en-US" sz="20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425 ≤ </a:t>
                      </a:r>
                      <a:r>
                        <a:rPr lang="en-US" sz="2000" b="1" i="1" dirty="0" smtClean="0"/>
                        <a:t>h </a:t>
                      </a:r>
                      <a:r>
                        <a:rPr lang="en-US" sz="2000" b="1" dirty="0" smtClean="0"/>
                        <a:t>&lt; 450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:\Users\mooremx1\AppData\Local\Microsoft\Windows\Temporary Internet Files\Content.IE5\87F81JYA\Garden_Flower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037876"/>
            <a:ext cx="1249798" cy="92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17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620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 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Define mean, median and mode.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 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Use mean, median and mode to find central tendencies of data.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034" y="3962400"/>
            <a:ext cx="3184071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Terms and Notation: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pPr lvl="0"/>
            <a:r>
              <a:rPr lang="en-US" b="1" dirty="0"/>
              <a:t>Mean</a:t>
            </a:r>
            <a:r>
              <a:rPr lang="en-US" dirty="0"/>
              <a:t>: the arithmetic average obtained by adding all the scores and dividing by the total number (frequency) of scores.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pPr lvl="0"/>
            <a:r>
              <a:rPr lang="en-US" b="1" dirty="0"/>
              <a:t>Modes</a:t>
            </a:r>
            <a:r>
              <a:rPr lang="en-US" dirty="0"/>
              <a:t>: the score(s) which occur most frequently.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pPr lvl="0"/>
            <a:r>
              <a:rPr lang="en-US" b="1" dirty="0"/>
              <a:t>Median</a:t>
            </a:r>
            <a:r>
              <a:rPr lang="en-US" dirty="0"/>
              <a:t>: the middle score after all scores have been placed in order of size from smallest to largest.</a:t>
            </a:r>
            <a:endParaRPr lang="en-US" b="1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276600"/>
            <a:ext cx="4104505" cy="307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1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166" y="838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tested out a point system for grading where there were 8 total points possible on an evidence.  I graded a couple of sections in this manner and the results were: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71328"/>
              </p:ext>
            </p:extLst>
          </p:nvPr>
        </p:nvGraphicFramePr>
        <p:xfrm>
          <a:off x="609600" y="1777743"/>
          <a:ext cx="3810000" cy="438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8200" y="176153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was the mean, median, and mode of the points earned?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How should I determine what amount of points earns a MI, BA, PR, or AD?</a:t>
            </a:r>
            <a:endParaRPr lang="en-US" b="1" dirty="0"/>
          </a:p>
        </p:txBody>
      </p:sp>
      <p:pic>
        <p:nvPicPr>
          <p:cNvPr id="3074" name="Picture 2" descr="C:\Users\mooremx1\AppData\Local\Microsoft\Windows\Temporary Internet Files\Content.IE5\T6ICGR10\test-clip-art-cpa-school-tes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032760" cy="249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6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238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Statistics Lesson 3: Mean, Median, and Mode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Lesson 3: Mean, Median, and Mode</dc:title>
  <dc:creator>Windows User</dc:creator>
  <cp:lastModifiedBy>Windows User</cp:lastModifiedBy>
  <cp:revision>4</cp:revision>
  <dcterms:created xsi:type="dcterms:W3CDTF">2015-09-16T14:41:24Z</dcterms:created>
  <dcterms:modified xsi:type="dcterms:W3CDTF">2015-09-16T15:06:23Z</dcterms:modified>
</cp:coreProperties>
</file>