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559919B-92B9-4CBD-B11D-6C980206FAD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6E08FC9-452D-4135-875C-314F25E8436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919B-92B9-4CBD-B11D-6C980206FAD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FC9-452D-4135-875C-314F25E84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919B-92B9-4CBD-B11D-6C980206FAD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FC9-452D-4135-875C-314F25E84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919B-92B9-4CBD-B11D-6C980206FAD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FC9-452D-4135-875C-314F25E84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919B-92B9-4CBD-B11D-6C980206FAD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FC9-452D-4135-875C-314F25E84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919B-92B9-4CBD-B11D-6C980206FAD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FC9-452D-4135-875C-314F25E843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919B-92B9-4CBD-B11D-6C980206FAD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FC9-452D-4135-875C-314F25E84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919B-92B9-4CBD-B11D-6C980206FAD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FC9-452D-4135-875C-314F25E84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919B-92B9-4CBD-B11D-6C980206FAD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FC9-452D-4135-875C-314F25E84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919B-92B9-4CBD-B11D-6C980206FAD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FC9-452D-4135-875C-314F25E8436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919B-92B9-4CBD-B11D-6C980206FAD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FC9-452D-4135-875C-314F25E84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559919B-92B9-4CBD-B11D-6C980206FAD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6E08FC9-452D-4135-875C-314F25E843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381000"/>
            <a:ext cx="3313355" cy="170216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Statistics Lesson 4: Mean, Median, and Mode</a:t>
            </a:r>
            <a:r>
              <a:rPr lang="en-US" sz="2800" b="1" u="sng" dirty="0" smtClean="0"/>
              <a:t> WITH </a:t>
            </a:r>
            <a:r>
              <a:rPr lang="en-US" sz="2800" dirty="0" smtClean="0"/>
              <a:t>Technology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2514600"/>
            <a:ext cx="3309803" cy="3505200"/>
          </a:xfrm>
        </p:spPr>
        <p:txBody>
          <a:bodyPr/>
          <a:lstStyle/>
          <a:p>
            <a:r>
              <a:rPr lang="en-US" b="1" u="sng" dirty="0" smtClean="0"/>
              <a:t>I.B. Standard</a:t>
            </a:r>
          </a:p>
          <a:p>
            <a:r>
              <a:rPr lang="en-US" dirty="0" smtClean="0"/>
              <a:t>2.5  Measures </a:t>
            </a:r>
            <a:r>
              <a:rPr lang="en-US" dirty="0"/>
              <a:t>of central </a:t>
            </a:r>
            <a:r>
              <a:rPr lang="en-US" dirty="0" smtClean="0"/>
              <a:t>tendency. For </a:t>
            </a:r>
            <a:r>
              <a:rPr lang="en-US" dirty="0"/>
              <a:t>simple discrete data: mean; median; </a:t>
            </a:r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76200"/>
            <a:ext cx="4114800" cy="64633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A soccer fan decided to record the number of goals their favorite club scored in each of their games.  The results were: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Find the cumulative frequency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Find the mean, median, and mode goals scored.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428648"/>
              </p:ext>
            </p:extLst>
          </p:nvPr>
        </p:nvGraphicFramePr>
        <p:xfrm>
          <a:off x="609600" y="1445578"/>
          <a:ext cx="3048000" cy="29794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{69C7853C-536D-4A76-A0AE-DD22124D55A5}</a:tableStyleId>
              </a:tblPr>
              <a:tblGrid>
                <a:gridCol w="1397000"/>
                <a:gridCol w="1651000"/>
              </a:tblGrid>
              <a:tr h="2971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Goals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Frequency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746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 descr="C:\Users\mooremx1\AppData\Local\Microsoft\Windows\Temporary Internet Files\Content.IE5\KBIW8WBT\soccer-ball-3146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37350"/>
            <a:ext cx="1551600" cy="144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36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85800"/>
            <a:ext cx="8229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Learning intentions</a:t>
            </a:r>
            <a:r>
              <a:rPr lang="en-US" dirty="0"/>
              <a:t>: </a:t>
            </a:r>
          </a:p>
          <a:p>
            <a:r>
              <a:rPr lang="en-US" dirty="0"/>
              <a:t>Today I will learn to…</a:t>
            </a:r>
          </a:p>
          <a:p>
            <a:pPr lvl="0"/>
            <a:r>
              <a:rPr lang="en-US" dirty="0"/>
              <a:t>Use technology to find mean, median and mode.</a:t>
            </a:r>
          </a:p>
          <a:p>
            <a:pPr lvl="0"/>
            <a:r>
              <a:rPr lang="en-US" dirty="0"/>
              <a:t>Estimate the mean of grouped continuous data.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Success Criteria</a:t>
            </a:r>
            <a:r>
              <a:rPr lang="en-US" dirty="0"/>
              <a:t>: </a:t>
            </a:r>
          </a:p>
          <a:p>
            <a:r>
              <a:rPr lang="en-US" dirty="0"/>
              <a:t>I will know I am successful when I can…</a:t>
            </a:r>
          </a:p>
          <a:p>
            <a:pPr lvl="0"/>
            <a:r>
              <a:rPr lang="en-US" dirty="0"/>
              <a:t>Efficiently and effectively find the central tendency of data.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Learning intentions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Thinking Skills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117702"/>
            <a:ext cx="3457575" cy="335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95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299405"/>
              </p:ext>
            </p:extLst>
          </p:nvPr>
        </p:nvGraphicFramePr>
        <p:xfrm>
          <a:off x="685800" y="1981200"/>
          <a:ext cx="5623560" cy="3017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11780"/>
                <a:gridCol w="281178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# of fish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frequency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13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22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3400" y="743635"/>
            <a:ext cx="800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Find the mean median and mode of the following data using technology: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219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local DNR officer was responsible for recording the number of fish caught in nets for populations estimates.  </a:t>
            </a:r>
            <a:endParaRPr lang="en-US" b="1" dirty="0"/>
          </a:p>
        </p:txBody>
      </p:sp>
      <p:pic>
        <p:nvPicPr>
          <p:cNvPr id="2057" name="Picture 9" descr="C:\Users\mooremx1\AppData\Local\Microsoft\Windows\Temporary Internet Files\Content.IE5\T6ICGR10\Fisherma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581400"/>
            <a:ext cx="194279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34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66801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Terms and Notation:</a:t>
            </a:r>
            <a:endParaRPr lang="en-US" b="1" dirty="0"/>
          </a:p>
          <a:p>
            <a:r>
              <a:rPr lang="en-US" b="1" dirty="0"/>
              <a:t> </a:t>
            </a:r>
          </a:p>
          <a:p>
            <a:pPr lvl="0"/>
            <a:r>
              <a:rPr lang="en-US" dirty="0"/>
              <a:t>When continuous data is grouped in classes, we use the </a:t>
            </a:r>
            <a:r>
              <a:rPr lang="en-US" b="1" dirty="0"/>
              <a:t>midpoint</a:t>
            </a:r>
            <a:r>
              <a:rPr lang="en-US" dirty="0"/>
              <a:t> of the class to represent all scores within the interval.</a:t>
            </a:r>
            <a:endParaRPr lang="en-US" b="1" dirty="0"/>
          </a:p>
          <a:p>
            <a:pPr lvl="0"/>
            <a:r>
              <a:rPr lang="en-US" dirty="0"/>
              <a:t>The </a:t>
            </a:r>
            <a:r>
              <a:rPr lang="en-US" b="1" dirty="0"/>
              <a:t>midpoint</a:t>
            </a:r>
            <a:r>
              <a:rPr lang="en-US" dirty="0"/>
              <a:t> of a class interval is the average (mean) of its endpoints.</a:t>
            </a:r>
            <a:endParaRPr lang="en-US" b="1" dirty="0"/>
          </a:p>
          <a:p>
            <a:pPr lvl="0"/>
            <a:r>
              <a:rPr lang="en-US" dirty="0"/>
              <a:t>Any data calculated using the </a:t>
            </a:r>
            <a:r>
              <a:rPr lang="en-US" b="1" dirty="0"/>
              <a:t>midpoint</a:t>
            </a:r>
            <a:r>
              <a:rPr lang="en-US" dirty="0"/>
              <a:t> is an approximation of the true value.  </a:t>
            </a:r>
            <a:endParaRPr lang="en-US" b="1" dirty="0"/>
          </a:p>
          <a:p>
            <a:pPr lvl="0"/>
            <a:r>
              <a:rPr lang="en-US" dirty="0"/>
              <a:t>The mode of continuous grouped data is the </a:t>
            </a:r>
            <a:r>
              <a:rPr lang="en-US" b="1" dirty="0"/>
              <a:t>modal class</a:t>
            </a:r>
            <a:r>
              <a:rPr lang="en-US" dirty="0"/>
              <a:t> (the class which occurs most frequently).</a:t>
            </a:r>
            <a:endParaRPr lang="en-US" b="1" dirty="0"/>
          </a:p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7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053103"/>
              </p:ext>
            </p:extLst>
          </p:nvPr>
        </p:nvGraphicFramePr>
        <p:xfrm>
          <a:off x="838200" y="1752600"/>
          <a:ext cx="7086601" cy="3291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03963"/>
                <a:gridCol w="1603963"/>
                <a:gridCol w="1895593"/>
                <a:gridCol w="198308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score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frequency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Mid-Point</a:t>
                      </a:r>
                      <a:r>
                        <a:rPr lang="en-US" sz="1800" baseline="0" dirty="0" smtClean="0">
                          <a:effectLst/>
                        </a:rPr>
                        <a:t> Value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0 – &lt; 10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10 – &lt; 20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20 – &lt; 30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30 – &lt; 40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40 – &lt; 50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50 – &lt; 60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60 – &lt; 70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70 – &lt; 80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80 – &lt; 90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90 – &lt; 100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5800" y="685800"/>
            <a:ext cx="76200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Given are the final exam scores for 3 of Mr. Peacock’s Math Studies II classes.  Approximate the mean and find the modal class.</a:t>
            </a: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mooremx1\AppData\Local\Microsoft\Windows\Temporary Internet Files\Content.IE5\KBIW8WBT\dreamstime_l_19455172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254" y="5257800"/>
            <a:ext cx="1600200" cy="1066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697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258</Words>
  <Application>Microsoft Office PowerPoint</Application>
  <PresentationFormat>On-screen Show (4:3)</PresentationFormat>
  <Paragraphs>110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Statistics Lesson 4: Mean, Median, and Mode WITH Technology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Lesson 5: Mean, Median, and Mode WITH Technology</dc:title>
  <dc:creator>Windows User</dc:creator>
  <cp:lastModifiedBy>Windows User</cp:lastModifiedBy>
  <cp:revision>5</cp:revision>
  <dcterms:created xsi:type="dcterms:W3CDTF">2015-09-18T14:37:10Z</dcterms:created>
  <dcterms:modified xsi:type="dcterms:W3CDTF">2015-09-18T15:02:58Z</dcterms:modified>
</cp:coreProperties>
</file>