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F08F04A-4F54-47A7-A597-494635A209D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AEEFB-E943-4E43-9AEF-1C87DCDC4A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6096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 Lesson 5: Grouped Continuous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590800"/>
            <a:ext cx="3309803" cy="3090909"/>
          </a:xfrm>
        </p:spPr>
        <p:txBody>
          <a:bodyPr/>
          <a:lstStyle/>
          <a:p>
            <a:r>
              <a:rPr lang="en-US" sz="2000" b="1" dirty="0" smtClean="0"/>
              <a:t>I.B. Standard</a:t>
            </a:r>
          </a:p>
          <a:p>
            <a:r>
              <a:rPr lang="en-US" dirty="0" smtClean="0"/>
              <a:t>2.4 Cumulative </a:t>
            </a:r>
            <a:r>
              <a:rPr lang="en-US" dirty="0"/>
              <a:t>frequency tables for </a:t>
            </a:r>
            <a:r>
              <a:rPr lang="en-US" dirty="0" smtClean="0"/>
              <a:t>grouped discrete </a:t>
            </a:r>
            <a:r>
              <a:rPr lang="en-US" dirty="0"/>
              <a:t>data and for grouped continuous </a:t>
            </a:r>
            <a:r>
              <a:rPr lang="en-US" dirty="0" smtClean="0"/>
              <a:t>data; cumulative frequency curves</a:t>
            </a:r>
            <a:r>
              <a:rPr lang="en-US" dirty="0"/>
              <a:t>, median </a:t>
            </a:r>
            <a:r>
              <a:rPr lang="en-US" dirty="0" smtClean="0"/>
              <a:t>and quartiles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4419600" cy="64633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Bell Ringer</a:t>
            </a:r>
          </a:p>
          <a:p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en-US" dirty="0" smtClean="0"/>
              <a:t>The time spent (in minutes) by 20 people waiting in line at a bank were:</a:t>
            </a:r>
          </a:p>
          <a:p>
            <a:endParaRPr lang="en-US" dirty="0" smtClean="0"/>
          </a:p>
          <a:p>
            <a:r>
              <a:rPr lang="en-US" dirty="0" smtClean="0"/>
              <a:t>3.4, 2.1, 3.8, 2.2, 4.5, 1.4, 0, 0, 1.6, 4.8, 1.5, 1.9, 0, 3.6, 5.2, 2.7, 3.0, 0.8, 3.8, 5.2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Construct a stem and leaf diagram for the data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What was the mean, median, and modal amount of time spent in line?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2069" name="Picture 21" descr="C:\Users\mooremx1\AppData\Local\Microsoft\Windows\Temporary Internet Files\Content.IE5\87F81JYA\3180195361_f86faa6e7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966" y="4495800"/>
            <a:ext cx="23812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19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6858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Learning intentions</a:t>
            </a:r>
            <a:r>
              <a:rPr lang="en-US" dirty="0"/>
              <a:t>: </a:t>
            </a:r>
          </a:p>
          <a:p>
            <a:r>
              <a:rPr lang="en-US" dirty="0"/>
              <a:t>Today I will learn to…</a:t>
            </a:r>
          </a:p>
          <a:p>
            <a:pPr lvl="0"/>
            <a:r>
              <a:rPr lang="en-US" dirty="0"/>
              <a:t>Estimate the </a:t>
            </a:r>
            <a:r>
              <a:rPr lang="en-US" b="1" dirty="0"/>
              <a:t>median </a:t>
            </a:r>
            <a:r>
              <a:rPr lang="en-US" dirty="0"/>
              <a:t>of grouped continuous data.</a:t>
            </a:r>
          </a:p>
          <a:p>
            <a:pPr lvl="0"/>
            <a:r>
              <a:rPr lang="en-US" dirty="0"/>
              <a:t>Define</a:t>
            </a:r>
            <a:r>
              <a:rPr lang="en-US" b="1" dirty="0"/>
              <a:t> Upper</a:t>
            </a:r>
            <a:r>
              <a:rPr lang="en-US" dirty="0"/>
              <a:t> and </a:t>
            </a:r>
            <a:r>
              <a:rPr lang="en-US" b="1" dirty="0"/>
              <a:t>Lower Quartiles</a:t>
            </a:r>
            <a:r>
              <a:rPr lang="en-US" dirty="0"/>
              <a:t> and </a:t>
            </a:r>
            <a:r>
              <a:rPr lang="en-US" b="1" dirty="0"/>
              <a:t>interquartile range.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u="sng" dirty="0"/>
              <a:t>Success Criteria</a:t>
            </a:r>
            <a:r>
              <a:rPr lang="en-US" dirty="0"/>
              <a:t>: </a:t>
            </a:r>
          </a:p>
          <a:p>
            <a:r>
              <a:rPr lang="en-US" dirty="0"/>
              <a:t>I will know I am successful when I can…</a:t>
            </a:r>
          </a:p>
          <a:p>
            <a:pPr lvl="0"/>
            <a:r>
              <a:rPr lang="en-US" dirty="0"/>
              <a:t>Use a cumulative frequency curve to determine </a:t>
            </a:r>
            <a:r>
              <a:rPr lang="en-US" b="1" dirty="0"/>
              <a:t>central tendency</a:t>
            </a:r>
            <a:r>
              <a:rPr lang="en-US" dirty="0"/>
              <a:t> and </a:t>
            </a:r>
            <a:r>
              <a:rPr lang="en-US" b="1" dirty="0"/>
              <a:t>interquartile range</a:t>
            </a:r>
            <a:r>
              <a:rPr lang="en-US" dirty="0"/>
              <a:t>.</a:t>
            </a:r>
          </a:p>
          <a:p>
            <a:r>
              <a:rPr lang="en-US" b="1" dirty="0"/>
              <a:t> </a:t>
            </a:r>
          </a:p>
          <a:p>
            <a:r>
              <a:rPr lang="en-US" u="sng" dirty="0" smtClean="0"/>
              <a:t>Approaches to Learning</a:t>
            </a:r>
            <a:r>
              <a:rPr lang="en-US" dirty="0" smtClean="0"/>
              <a:t>: </a:t>
            </a:r>
            <a:endParaRPr lang="en-US" dirty="0"/>
          </a:p>
          <a:p>
            <a:pPr lvl="0"/>
            <a:r>
              <a:rPr lang="en-US" dirty="0"/>
              <a:t>Communication Skills</a:t>
            </a:r>
          </a:p>
          <a:p>
            <a:pPr lvl="0"/>
            <a:r>
              <a:rPr lang="en-US" dirty="0"/>
              <a:t>Thinking Skills</a:t>
            </a:r>
          </a:p>
          <a:p>
            <a:r>
              <a:rPr lang="en-US" b="1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AutoShape 2" descr="Image result for math jok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276600"/>
            <a:ext cx="3002280" cy="305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9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598"/>
            <a:ext cx="8001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Terms and Notation:</a:t>
            </a:r>
            <a:endParaRPr lang="en-US" sz="1000" b="1" dirty="0"/>
          </a:p>
          <a:p>
            <a:r>
              <a:rPr lang="en-US" b="1" dirty="0"/>
              <a:t> </a:t>
            </a:r>
            <a:endParaRPr lang="en-US" sz="1000" b="1" dirty="0"/>
          </a:p>
          <a:p>
            <a:pPr lvl="0"/>
            <a:r>
              <a:rPr lang="en-US" sz="2000" dirty="0"/>
              <a:t>The </a:t>
            </a:r>
            <a:r>
              <a:rPr lang="en-US" sz="2000" b="1" dirty="0"/>
              <a:t>median</a:t>
            </a:r>
            <a:r>
              <a:rPr lang="en-US" sz="2000" dirty="0"/>
              <a:t> of grouped continuous data is found by drawing a cumulative frequency graph and finding the 50</a:t>
            </a:r>
            <a:r>
              <a:rPr lang="en-US" sz="2000" baseline="30000" dirty="0"/>
              <a:t>th</a:t>
            </a:r>
            <a:r>
              <a:rPr lang="en-US" sz="2000" dirty="0"/>
              <a:t> percentile.</a:t>
            </a:r>
            <a:endParaRPr lang="en-US" sz="1050" b="1" dirty="0"/>
          </a:p>
          <a:p>
            <a:r>
              <a:rPr lang="en-US" sz="2000" dirty="0"/>
              <a:t> </a:t>
            </a:r>
            <a:endParaRPr lang="en-US" sz="1400" b="1" dirty="0"/>
          </a:p>
          <a:p>
            <a:pPr lvl="0"/>
            <a:r>
              <a:rPr lang="en-US" sz="2000" b="1" dirty="0"/>
              <a:t>Percentiles </a:t>
            </a:r>
            <a:r>
              <a:rPr lang="en-US" sz="2000" dirty="0"/>
              <a:t>are those values of the data below/above which certain percentages of the frequencies lie.</a:t>
            </a:r>
            <a:endParaRPr lang="en-US" sz="105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 50</a:t>
            </a:r>
            <a:r>
              <a:rPr lang="en-US" sz="2000" baseline="30000" dirty="0"/>
              <a:t>th</a:t>
            </a:r>
            <a:r>
              <a:rPr lang="en-US" sz="2000" dirty="0"/>
              <a:t> percentile is the middle value or </a:t>
            </a:r>
            <a:r>
              <a:rPr lang="en-US" sz="2000" b="1" dirty="0"/>
              <a:t>median value</a:t>
            </a:r>
            <a:r>
              <a:rPr lang="en-US" sz="2000" dirty="0"/>
              <a:t> of the data.</a:t>
            </a:r>
            <a:endParaRPr lang="en-US" sz="105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 25</a:t>
            </a:r>
            <a:r>
              <a:rPr lang="en-US" sz="2000" baseline="30000" dirty="0"/>
              <a:t>th</a:t>
            </a:r>
            <a:r>
              <a:rPr lang="en-US" sz="2000" dirty="0"/>
              <a:t> percentile is referred to as the </a:t>
            </a:r>
            <a:r>
              <a:rPr lang="en-US" sz="2000" b="1" dirty="0"/>
              <a:t>lower quartile </a:t>
            </a:r>
            <a:r>
              <a:rPr lang="en-US" sz="2000" dirty="0"/>
              <a:t>(Q</a:t>
            </a:r>
            <a:r>
              <a:rPr lang="en-US" sz="2000" baseline="-25000" dirty="0"/>
              <a:t>1</a:t>
            </a:r>
            <a:r>
              <a:rPr lang="en-US" sz="2000" dirty="0"/>
              <a:t>) of the data, and has 25% of the total frequencies below it.</a:t>
            </a:r>
            <a:endParaRPr lang="en-US" sz="105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 75</a:t>
            </a:r>
            <a:r>
              <a:rPr lang="en-US" sz="2000" baseline="30000" dirty="0"/>
              <a:t>th</a:t>
            </a:r>
            <a:r>
              <a:rPr lang="en-US" sz="2000" dirty="0"/>
              <a:t> percentile is referred to as the </a:t>
            </a:r>
            <a:r>
              <a:rPr lang="en-US" sz="2000" b="1" dirty="0"/>
              <a:t>upper quartile</a:t>
            </a:r>
            <a:r>
              <a:rPr lang="en-US" sz="2000" dirty="0"/>
              <a:t> (Q</a:t>
            </a:r>
            <a:r>
              <a:rPr lang="en-US" sz="2000" baseline="-25000" dirty="0"/>
              <a:t>3</a:t>
            </a:r>
            <a:r>
              <a:rPr lang="en-US" sz="2000" dirty="0"/>
              <a:t>) of the data, and has 75% of the total frequencies below it.</a:t>
            </a:r>
            <a:endParaRPr lang="en-US" sz="105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b="1" dirty="0"/>
              <a:t>inter quartile range </a:t>
            </a:r>
            <a:r>
              <a:rPr lang="en-US" sz="2000" dirty="0"/>
              <a:t>is</a:t>
            </a:r>
            <a:r>
              <a:rPr lang="en-US" sz="2000" b="1" dirty="0"/>
              <a:t> </a:t>
            </a:r>
            <a:r>
              <a:rPr lang="en-US" sz="2000" dirty="0"/>
              <a:t>Q</a:t>
            </a:r>
            <a:r>
              <a:rPr lang="en-US" sz="2000" baseline="-25000" dirty="0"/>
              <a:t>3</a:t>
            </a:r>
            <a:r>
              <a:rPr lang="en-US" sz="2000" dirty="0"/>
              <a:t> – Q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65501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573722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4381500"/>
            <a:ext cx="8001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graph above shows the cumulative frequency for the yearly incomes of 200 people.  Use the graph to estimate</a:t>
            </a:r>
          </a:p>
          <a:p>
            <a:r>
              <a:rPr lang="en-US" sz="1600" b="1" dirty="0"/>
              <a:t>(</a:t>
            </a:r>
            <a:r>
              <a:rPr lang="en-US" sz="1600" b="1" dirty="0" smtClean="0"/>
              <a:t>a)the </a:t>
            </a:r>
            <a:r>
              <a:rPr lang="en-US" sz="1600" b="1" dirty="0"/>
              <a:t>number of people who earn less than 5000 GBP per year;</a:t>
            </a:r>
          </a:p>
          <a:p>
            <a:r>
              <a:rPr lang="en-US" sz="1600" b="1" dirty="0"/>
              <a:t>(</a:t>
            </a:r>
            <a:r>
              <a:rPr lang="en-US" sz="1600" b="1" dirty="0" smtClean="0"/>
              <a:t>b)the </a:t>
            </a:r>
            <a:r>
              <a:rPr lang="en-US" sz="1600" b="1" dirty="0"/>
              <a:t>median salary of the group of 200 people;</a:t>
            </a:r>
          </a:p>
          <a:p>
            <a:r>
              <a:rPr lang="en-US" sz="1600" b="1" dirty="0"/>
              <a:t>(</a:t>
            </a:r>
            <a:r>
              <a:rPr lang="en-US" sz="1600" b="1" dirty="0" smtClean="0"/>
              <a:t>c)the </a:t>
            </a:r>
            <a:r>
              <a:rPr lang="en-US" sz="1600" b="1" dirty="0"/>
              <a:t>inter quartile range;</a:t>
            </a:r>
          </a:p>
          <a:p>
            <a:r>
              <a:rPr lang="en-US" sz="1600" b="1" dirty="0"/>
              <a:t>(d)  </a:t>
            </a:r>
            <a:r>
              <a:rPr lang="en-US" sz="1600" b="1" dirty="0" smtClean="0"/>
              <a:t>the </a:t>
            </a:r>
            <a:r>
              <a:rPr lang="en-US" sz="1600" b="1" dirty="0"/>
              <a:t>number of people who earn between 10 000 and 15 000 GBP per </a:t>
            </a:r>
            <a:r>
              <a:rPr lang="en-US" sz="1600" b="1" dirty="0" smtClean="0"/>
              <a:t>      year</a:t>
            </a:r>
            <a:r>
              <a:rPr lang="en-US" sz="1600" b="1" dirty="0"/>
              <a:t>.</a:t>
            </a:r>
          </a:p>
          <a:p>
            <a:r>
              <a:rPr lang="en-US" sz="1600" b="1" dirty="0"/>
              <a:t>(</a:t>
            </a:r>
            <a:r>
              <a:rPr lang="en-US" sz="1600" b="1" dirty="0" smtClean="0"/>
              <a:t>e)the </a:t>
            </a:r>
            <a:r>
              <a:rPr lang="en-US" sz="1600" b="1" dirty="0"/>
              <a:t>lowest income of the richest 20% of this group.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55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229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Statistics Lesson 5: Grouped Continuous Data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Lesson 5: Grouped Continuous Data</dc:title>
  <dc:creator>Windows User</dc:creator>
  <cp:lastModifiedBy>Windows User</cp:lastModifiedBy>
  <cp:revision>3</cp:revision>
  <dcterms:created xsi:type="dcterms:W3CDTF">2015-09-22T14:37:53Z</dcterms:created>
  <dcterms:modified xsi:type="dcterms:W3CDTF">2015-09-22T15:12:01Z</dcterms:modified>
</cp:coreProperties>
</file>