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B96E0D-9BD4-4BE1-9DCB-79F877E7F13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6B88F8-8FF4-45C5-9920-BD2D343D6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9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87DAE9A-8CC6-49E8-A9AD-8324D0593C96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5889CAB-3EA6-48C7-9D33-54C449B32F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-381000"/>
            <a:ext cx="3313355" cy="2667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Statistics Lesson 7:Standard Deviation and Variance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362200"/>
            <a:ext cx="3309803" cy="1752601"/>
          </a:xfrm>
        </p:spPr>
        <p:txBody>
          <a:bodyPr/>
          <a:lstStyle/>
          <a:p>
            <a:r>
              <a:rPr lang="en-US" dirty="0" smtClean="0"/>
              <a:t>I.B. Standard</a:t>
            </a:r>
          </a:p>
          <a:p>
            <a:r>
              <a:rPr lang="en-US" dirty="0" smtClean="0"/>
              <a:t>2.6 </a:t>
            </a:r>
            <a:r>
              <a:rPr lang="en-US" dirty="0"/>
              <a:t>Measures of dispersion: range, </a:t>
            </a:r>
            <a:r>
              <a:rPr lang="en-US" dirty="0" smtClean="0"/>
              <a:t>interquartile range</a:t>
            </a:r>
            <a:r>
              <a:rPr lang="en-US" dirty="0"/>
              <a:t>, standard deviation.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4114800" cy="63709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Given </a:t>
            </a:r>
            <a:r>
              <a:rPr lang="en-US" sz="2400" b="1" dirty="0"/>
              <a:t>the data </a:t>
            </a:r>
            <a:r>
              <a:rPr lang="en-US" sz="2400" b="1" dirty="0" smtClean="0"/>
              <a:t>below regarding the amount of minutes spent watching the lunar eclipse:</a:t>
            </a:r>
            <a:endParaRPr lang="en-US" sz="2400" b="1" dirty="0"/>
          </a:p>
          <a:p>
            <a:r>
              <a:rPr lang="en-US" sz="2400" b="1" dirty="0"/>
              <a:t>12, 5, 17, 14, 28, 21, 16, 15, 11, 10, 23, 2, </a:t>
            </a:r>
            <a:r>
              <a:rPr lang="en-US" sz="2400" b="1" dirty="0" smtClean="0"/>
              <a:t>18</a:t>
            </a:r>
          </a:p>
          <a:p>
            <a:endParaRPr lang="en-US" sz="2400" b="1" dirty="0"/>
          </a:p>
          <a:p>
            <a:r>
              <a:rPr lang="en-US" sz="2400" b="1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Find the five-number summary.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Find the upper and lower bounds.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Identify any outliers.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Create a boxplot. </a:t>
            </a:r>
            <a:endParaRPr lang="en-US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dirty="0"/>
          </a:p>
        </p:txBody>
      </p:sp>
      <p:pic>
        <p:nvPicPr>
          <p:cNvPr id="1037" name="Picture 13" descr="C:\Users\mooremx1\AppData\Local\Microsoft\Windows\Temporary Internet Files\Content.IE5\87F81JYA\Eclipse_Centre_PF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71474"/>
            <a:ext cx="1782792" cy="165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2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85800"/>
            <a:ext cx="8001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Learning intentions</a:t>
            </a:r>
            <a:r>
              <a:rPr lang="en-US" sz="2800" b="1" dirty="0"/>
              <a:t>:</a:t>
            </a:r>
          </a:p>
          <a:p>
            <a:r>
              <a:rPr lang="en-US" sz="2800" b="1" dirty="0"/>
              <a:t>Today I will learn to…</a:t>
            </a:r>
          </a:p>
          <a:p>
            <a:pPr lvl="0"/>
            <a:r>
              <a:rPr lang="en-US" sz="2800" b="1" dirty="0"/>
              <a:t>Define standard deviation and variance.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b="1" u="sng" dirty="0"/>
              <a:t>Success Criteria</a:t>
            </a:r>
            <a:r>
              <a:rPr lang="en-US" sz="2800" b="1" dirty="0"/>
              <a:t>: </a:t>
            </a:r>
          </a:p>
          <a:p>
            <a:r>
              <a:rPr lang="en-US" sz="2800" b="1" dirty="0"/>
              <a:t>I will know I am successful when I can…</a:t>
            </a:r>
          </a:p>
          <a:p>
            <a:pPr lvl="0"/>
            <a:r>
              <a:rPr lang="en-US" sz="2800" b="1" dirty="0"/>
              <a:t>Use technology to find standard deviation variance and other measure of dispersion.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b="1" u="sng" dirty="0"/>
              <a:t>Approaches to Learning</a:t>
            </a:r>
            <a:r>
              <a:rPr lang="en-US" sz="2800" b="1" dirty="0"/>
              <a:t>: </a:t>
            </a:r>
          </a:p>
          <a:p>
            <a:pPr lvl="0"/>
            <a:r>
              <a:rPr lang="en-US" sz="2800" b="1" dirty="0"/>
              <a:t>Research Skills</a:t>
            </a:r>
          </a:p>
          <a:p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001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Terms and Notation: Dispersion</a:t>
            </a:r>
            <a:endParaRPr lang="en-US" b="1" dirty="0"/>
          </a:p>
          <a:p>
            <a:pPr lvl="0"/>
            <a:r>
              <a:rPr lang="en-US" b="1" dirty="0"/>
              <a:t>Dispersion</a:t>
            </a:r>
            <a:r>
              <a:rPr lang="en-US" dirty="0"/>
              <a:t> is the measure of the spread of a data.</a:t>
            </a:r>
            <a:endParaRPr lang="en-US" b="1" dirty="0"/>
          </a:p>
          <a:p>
            <a:pPr lvl="0"/>
            <a:r>
              <a:rPr lang="en-US" b="1" dirty="0"/>
              <a:t>Range</a:t>
            </a:r>
            <a:r>
              <a:rPr lang="en-US" dirty="0"/>
              <a:t> is a measure of dispersion found by subtracting the maximum and minimum values (max – min).</a:t>
            </a:r>
            <a:endParaRPr lang="en-US" b="1" dirty="0"/>
          </a:p>
          <a:p>
            <a:pPr lvl="0"/>
            <a:r>
              <a:rPr lang="en-US" b="1" dirty="0"/>
              <a:t> Standard Deviatio</a:t>
            </a:r>
            <a:r>
              <a:rPr lang="en-US" dirty="0"/>
              <a:t>n measures the deviation between scores and the mean.</a:t>
            </a:r>
            <a:endParaRPr lang="en-US" b="1" dirty="0"/>
          </a:p>
          <a:p>
            <a:pPr lvl="0"/>
            <a:r>
              <a:rPr lang="en-US" dirty="0"/>
              <a:t>The larger the standard deviation, the more widely data is spread.  Standard deviation provides a better measure of the spread than range or IQR because it considers all scores in the data.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65157"/>
            <a:ext cx="4567238" cy="3102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15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066800"/>
            <a:ext cx="8072539" cy="281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96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467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Given the data </a:t>
            </a:r>
            <a:r>
              <a:rPr lang="en-US" sz="2400" b="1" dirty="0" smtClean="0"/>
              <a:t>below of the number of sick days taken by 8 </a:t>
            </a:r>
            <a:r>
              <a:rPr lang="en-US" sz="2400" b="1" dirty="0" smtClean="0"/>
              <a:t>employees last year </a:t>
            </a:r>
            <a:r>
              <a:rPr lang="en-US" sz="2400" b="1" dirty="0" smtClean="0"/>
              <a:t>at a small business:</a:t>
            </a:r>
          </a:p>
          <a:p>
            <a:endParaRPr lang="en-US" sz="2400" b="1" dirty="0"/>
          </a:p>
          <a:p>
            <a:pPr algn="ctr"/>
            <a:r>
              <a:rPr lang="en-US" sz="2400" b="1" dirty="0"/>
              <a:t>3, </a:t>
            </a:r>
            <a:r>
              <a:rPr lang="en-US" sz="2400" b="1" dirty="0" smtClean="0"/>
              <a:t>3, </a:t>
            </a:r>
            <a:r>
              <a:rPr lang="en-US" sz="2400" b="1" dirty="0"/>
              <a:t>5, </a:t>
            </a:r>
            <a:r>
              <a:rPr lang="en-US" sz="2400" b="1" dirty="0" smtClean="0"/>
              <a:t>7, 10, 15, 9, </a:t>
            </a:r>
            <a:r>
              <a:rPr lang="en-US" sz="2400" b="1" dirty="0"/>
              <a:t>10</a:t>
            </a:r>
          </a:p>
          <a:p>
            <a:r>
              <a:rPr lang="en-US" sz="2400" b="1" dirty="0"/>
              <a:t> </a:t>
            </a:r>
          </a:p>
          <a:p>
            <a:pPr lvl="0"/>
            <a:r>
              <a:rPr lang="en-US" sz="2400" b="1" dirty="0"/>
              <a:t>Calculate the standard deviation</a:t>
            </a:r>
            <a:r>
              <a:rPr lang="en-US" sz="2400" b="1" dirty="0" smtClean="0"/>
              <a:t>.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 smtClean="0"/>
              <a:t>A </a:t>
            </a:r>
            <a:r>
              <a:rPr lang="en-US" sz="2400" b="1" dirty="0" err="1" smtClean="0"/>
              <a:t>vaction</a:t>
            </a:r>
            <a:r>
              <a:rPr lang="en-US" sz="2400" b="1" dirty="0" smtClean="0"/>
              <a:t> day will be awarded to </a:t>
            </a:r>
            <a:r>
              <a:rPr lang="en-US" sz="2400" b="1" dirty="0" err="1" smtClean="0"/>
              <a:t>emplyees</a:t>
            </a:r>
            <a:r>
              <a:rPr lang="en-US" sz="2400" b="1" dirty="0" smtClean="0"/>
              <a:t> who have taken one standards deviation less than the mean amount of sick days taken last year.</a:t>
            </a:r>
            <a:endParaRPr lang="en-US" sz="2400" b="1" dirty="0"/>
          </a:p>
        </p:txBody>
      </p:sp>
      <p:pic>
        <p:nvPicPr>
          <p:cNvPr id="5122" name="Picture 2" descr="C:\Users\mooremx1\AppData\Local\Microsoft\Windows\Temporary Internet Files\Content.IE5\T6ICGR10\sick-emoticon-with-fev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4916984"/>
            <a:ext cx="1295400" cy="141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1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1107</TotalTime>
  <Words>195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Statistics Lesson 7:Standard Deviation and Variance 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Lesson 7:</dc:title>
  <dc:creator>Windows User</dc:creator>
  <cp:lastModifiedBy>Windows User</cp:lastModifiedBy>
  <cp:revision>7</cp:revision>
  <cp:lastPrinted>2015-09-28T15:33:46Z</cp:lastPrinted>
  <dcterms:created xsi:type="dcterms:W3CDTF">2015-09-28T15:02:10Z</dcterms:created>
  <dcterms:modified xsi:type="dcterms:W3CDTF">2015-09-30T12:18:33Z</dcterms:modified>
</cp:coreProperties>
</file>